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82" r:id="rId19"/>
    <p:sldId id="283" r:id="rId20"/>
    <p:sldId id="280" r:id="rId21"/>
    <p:sldId id="281" r:id="rId22"/>
    <p:sldId id="285" r:id="rId23"/>
    <p:sldId id="288" r:id="rId24"/>
    <p:sldId id="286" r:id="rId25"/>
    <p:sldId id="287" r:id="rId26"/>
    <p:sldId id="274" r:id="rId27"/>
    <p:sldId id="276" r:id="rId28"/>
    <p:sldId id="275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57400"/>
            <a:ext cx="6172200" cy="675162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Kontroleri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124200"/>
            <a:ext cx="6172200" cy="137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Video </a:t>
            </a:r>
            <a:r>
              <a:rPr lang="en-US" sz="2400" dirty="0" err="1" smtClean="0"/>
              <a:t>kartica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Zvucna</a:t>
            </a:r>
            <a:r>
              <a:rPr lang="en-US" sz="2400" dirty="0" smtClean="0"/>
              <a:t> </a:t>
            </a:r>
            <a:r>
              <a:rPr lang="en-US" sz="2400" dirty="0" err="1" smtClean="0"/>
              <a:t>kartica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Mrezna</a:t>
            </a:r>
            <a:r>
              <a:rPr lang="en-US" sz="2400" dirty="0" smtClean="0"/>
              <a:t> </a:t>
            </a:r>
            <a:r>
              <a:rPr lang="en-US" sz="2400" dirty="0" err="1" smtClean="0"/>
              <a:t>kartica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7438372" cy="527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5762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graficke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2209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Rezolucija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boja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 </a:t>
            </a:r>
            <a:r>
              <a:rPr lang="en-US" dirty="0" err="1" smtClean="0"/>
              <a:t>osvezavanja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Kolicina</a:t>
            </a:r>
            <a:r>
              <a:rPr lang="en-US" dirty="0" smtClean="0"/>
              <a:t> video </a:t>
            </a:r>
            <a:r>
              <a:rPr lang="en-US" dirty="0" err="1" smtClean="0"/>
              <a:t>memorije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Interfejsi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3704" t="35556" r="17037" b="5185"/>
          <a:stretch>
            <a:fillRect/>
          </a:stretch>
        </p:blipFill>
        <p:spPr bwMode="auto">
          <a:xfrm>
            <a:off x="0" y="3048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rezolucija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799"/>
            <a:ext cx="3733800" cy="274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Interfejsi</a:t>
            </a:r>
            <a:r>
              <a:rPr lang="en-US" dirty="0" smtClean="0"/>
              <a:t> </a:t>
            </a:r>
            <a:r>
              <a:rPr lang="en-US" dirty="0" err="1" smtClean="0"/>
              <a:t>graficke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167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Najmanje</a:t>
            </a:r>
            <a:r>
              <a:rPr lang="en-US" dirty="0" smtClean="0"/>
              <a:t> 2:</a:t>
            </a:r>
          </a:p>
          <a:p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monitoru</a:t>
            </a:r>
            <a:r>
              <a:rPr lang="en-US" dirty="0" smtClean="0"/>
              <a:t>(</a:t>
            </a:r>
            <a:r>
              <a:rPr lang="en-US" dirty="0" err="1" smtClean="0"/>
              <a:t>konektor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monitor)</a:t>
            </a:r>
          </a:p>
          <a:p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ostatku</a:t>
            </a:r>
            <a:r>
              <a:rPr lang="en-US" dirty="0" smtClean="0"/>
              <a:t> </a:t>
            </a:r>
            <a:r>
              <a:rPr lang="en-US" dirty="0" err="1" smtClean="0"/>
              <a:t>racunara</a:t>
            </a:r>
            <a:r>
              <a:rPr lang="en-US" dirty="0" smtClean="0"/>
              <a:t> </a:t>
            </a:r>
            <a:r>
              <a:rPr lang="en-US" dirty="0" err="1" smtClean="0"/>
              <a:t>tj</a:t>
            </a:r>
            <a:r>
              <a:rPr lang="en-US" dirty="0" smtClean="0"/>
              <a:t> </a:t>
            </a:r>
            <a:r>
              <a:rPr lang="en-US" dirty="0" err="1" smtClean="0"/>
              <a:t>procesoru</a:t>
            </a:r>
            <a:r>
              <a:rPr lang="en-US" dirty="0" smtClean="0"/>
              <a:t>(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slot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maticnoj</a:t>
            </a:r>
            <a:r>
              <a:rPr lang="en-US" dirty="0" smtClean="0"/>
              <a:t> </a:t>
            </a:r>
            <a:r>
              <a:rPr lang="en-US" dirty="0" err="1" smtClean="0"/>
              <a:t>ploci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333656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362199"/>
            <a:ext cx="5105400" cy="337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priključaka</a:t>
            </a:r>
            <a:r>
              <a:rPr lang="en-US" dirty="0" smtClean="0"/>
              <a:t> </a:t>
            </a:r>
            <a:r>
              <a:rPr lang="en-US" dirty="0" err="1" smtClean="0"/>
              <a:t>monitora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grafičku</a:t>
            </a:r>
            <a:r>
              <a:rPr lang="en-US" dirty="0" smtClean="0"/>
              <a:t> </a:t>
            </a:r>
            <a:r>
              <a:rPr lang="en-US" dirty="0" err="1" smtClean="0"/>
              <a:t>karticu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t="18993"/>
          <a:stretch>
            <a:fillRect/>
          </a:stretch>
        </p:blipFill>
        <p:spPr bwMode="auto">
          <a:xfrm>
            <a:off x="2590800" y="990600"/>
            <a:ext cx="2057400" cy="16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24400" y="114300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VGA </a:t>
            </a:r>
            <a:r>
              <a:rPr lang="en-US" dirty="0" err="1" smtClean="0"/>
              <a:t>konektor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kablu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l="14861" t="26042" r="24817" b="30208"/>
          <a:stretch>
            <a:fillRect/>
          </a:stretch>
        </p:blipFill>
        <p:spPr bwMode="auto">
          <a:xfrm>
            <a:off x="2895600" y="2867487"/>
            <a:ext cx="5105400" cy="208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 t="24786" r="-1089"/>
          <a:stretch>
            <a:fillRect/>
          </a:stretch>
        </p:blipFill>
        <p:spPr bwMode="auto">
          <a:xfrm>
            <a:off x="0" y="49530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19600" y="533400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HDMI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95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 descr="C:\Users\pc\Desktop\ast1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819400"/>
            <a:ext cx="2286000" cy="2058737"/>
          </a:xfrm>
          <a:prstGeom prst="rect">
            <a:avLst/>
          </a:prstGeom>
          <a:noFill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293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86000" y="632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VIVO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graf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6781800" cy="508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err="1" smtClean="0"/>
              <a:t>Novije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57119" b="8808"/>
          <a:stretch>
            <a:fillRect/>
          </a:stretch>
        </p:blipFill>
        <p:spPr bwMode="auto">
          <a:xfrm>
            <a:off x="228600" y="12192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4973"/>
            <a:ext cx="5334000" cy="347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C:\Users\pc\Desktop\Images_0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6722" y="990600"/>
            <a:ext cx="4215539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4191000"/>
            <a:ext cx="4387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Ovakvu</a:t>
            </a:r>
            <a:r>
              <a:rPr lang="en-US" dirty="0" smtClean="0"/>
              <a:t> </a:t>
            </a:r>
            <a:r>
              <a:rPr lang="en-US" dirty="0" err="1" smtClean="0"/>
              <a:t>mogucnost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SLI </a:t>
            </a:r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iskljucivo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PCI-e x16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Zakljucak</a:t>
            </a:r>
            <a:r>
              <a:rPr lang="en-US" dirty="0" smtClean="0"/>
              <a:t>                     </a:t>
            </a:r>
            <a:r>
              <a:rPr lang="en-US" dirty="0" err="1" smtClean="0"/>
              <a:t>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Loše</a:t>
            </a:r>
            <a:r>
              <a:rPr lang="en-US" dirty="0" smtClean="0"/>
              <a:t> </a:t>
            </a:r>
            <a:r>
              <a:rPr lang="en-US" dirty="0" err="1" smtClean="0"/>
              <a:t>dizajnirane</a:t>
            </a:r>
            <a:r>
              <a:rPr lang="en-US" dirty="0" smtClean="0"/>
              <a:t> video </a:t>
            </a:r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njihovi</a:t>
            </a:r>
            <a:r>
              <a:rPr lang="en-US" dirty="0" smtClean="0"/>
              <a:t> </a:t>
            </a:r>
            <a:r>
              <a:rPr lang="en-US" dirty="0" err="1" smtClean="0"/>
              <a:t>drajveri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jedni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glavnih</a:t>
            </a:r>
            <a:r>
              <a:rPr lang="en-US" dirty="0" smtClean="0"/>
              <a:t> </a:t>
            </a:r>
            <a:r>
              <a:rPr lang="en-US" dirty="0" err="1" smtClean="0"/>
              <a:t>uzroka</a:t>
            </a:r>
            <a:r>
              <a:rPr lang="en-US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u </a:t>
            </a:r>
            <a:r>
              <a:rPr lang="en-US" dirty="0" err="1" smtClean="0"/>
              <a:t>radu</a:t>
            </a:r>
            <a:r>
              <a:rPr lang="en-US" dirty="0" smtClean="0"/>
              <a:t> PC </a:t>
            </a:r>
            <a:r>
              <a:rPr lang="en-US" dirty="0" err="1" smtClean="0"/>
              <a:t>racunara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Video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monitorom</a:t>
            </a:r>
            <a:r>
              <a:rPr lang="en-US" dirty="0" smtClean="0"/>
              <a:t> je </a:t>
            </a:r>
            <a:r>
              <a:rPr lang="en-US" dirty="0" err="1" smtClean="0"/>
              <a:t>odgovorna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ekranu</a:t>
            </a:r>
            <a:r>
              <a:rPr lang="en-US" dirty="0" smtClean="0"/>
              <a:t> </a:t>
            </a:r>
            <a:r>
              <a:rPr lang="en-US" dirty="0" err="1" smtClean="0"/>
              <a:t>monitora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Loša</a:t>
            </a:r>
            <a:r>
              <a:rPr lang="en-US" dirty="0" smtClean="0"/>
              <a:t> video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monitor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izazvati</a:t>
            </a:r>
            <a:r>
              <a:rPr lang="en-US" dirty="0" smtClean="0"/>
              <a:t> </a:t>
            </a:r>
            <a:r>
              <a:rPr lang="en-US" dirty="0" err="1" smtClean="0"/>
              <a:t>naprezanje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zamor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Proizvodjaci</a:t>
            </a:r>
            <a:r>
              <a:rPr lang="en-US" dirty="0" smtClean="0"/>
              <a:t> </a:t>
            </a:r>
            <a:r>
              <a:rPr lang="en-US" dirty="0" err="1" smtClean="0"/>
              <a:t>grafickih</a:t>
            </a:r>
            <a:r>
              <a:rPr lang="en-US" dirty="0" smtClean="0"/>
              <a:t> </a:t>
            </a:r>
            <a:r>
              <a:rPr lang="en-US" dirty="0" err="1" smtClean="0"/>
              <a:t>kartica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Zvucna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kartica</a:t>
            </a:r>
            <a:r>
              <a:rPr lang="en-US" dirty="0" smtClean="0">
                <a:solidFill>
                  <a:srgbClr val="FF0000"/>
                </a:solidFill>
              </a:rPr>
              <a:t>(audio)-sound card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5867400" cy="5483352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Uloga</a:t>
            </a:r>
          </a:p>
          <a:p>
            <a:r>
              <a:rPr lang="en-US" dirty="0" err="1" smtClean="0"/>
              <a:t>Zvučna</a:t>
            </a:r>
            <a:r>
              <a:rPr lang="en-US" dirty="0" smtClean="0"/>
              <a:t>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zvuk</a:t>
            </a:r>
            <a:r>
              <a:rPr lang="en-US" dirty="0" smtClean="0"/>
              <a:t>, </a:t>
            </a:r>
            <a:r>
              <a:rPr lang="en-US" dirty="0" err="1" smtClean="0"/>
              <a:t>uskladišten</a:t>
            </a:r>
            <a:r>
              <a:rPr lang="en-US" dirty="0" smtClean="0"/>
              <a:t> u </a:t>
            </a:r>
            <a:r>
              <a:rPr lang="en-US" dirty="0" err="1" smtClean="0"/>
              <a:t>računaru</a:t>
            </a:r>
            <a:r>
              <a:rPr lang="en-US" dirty="0" smtClean="0"/>
              <a:t> u </a:t>
            </a:r>
            <a:r>
              <a:rPr lang="en-US" dirty="0" err="1" smtClean="0"/>
              <a:t>digitalnom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pretvori</a:t>
            </a:r>
            <a:r>
              <a:rPr lang="en-US" dirty="0" smtClean="0"/>
              <a:t> u </a:t>
            </a:r>
            <a:r>
              <a:rPr lang="en-US" dirty="0" err="1" smtClean="0"/>
              <a:t>analogni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reprodukuje</a:t>
            </a:r>
            <a:r>
              <a:rPr lang="en-US" dirty="0" smtClean="0"/>
              <a:t> u </a:t>
            </a:r>
            <a:r>
              <a:rPr lang="en-US" dirty="0" err="1" smtClean="0"/>
              <a:t>zvučnicima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reprodukciju</a:t>
            </a:r>
            <a:r>
              <a:rPr lang="en-US" dirty="0" smtClean="0"/>
              <a:t> audio CD </a:t>
            </a:r>
            <a:r>
              <a:rPr lang="en-US" dirty="0" err="1" smtClean="0"/>
              <a:t>diskova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endParaRPr lang="en-US" dirty="0" smtClean="0"/>
          </a:p>
          <a:p>
            <a:r>
              <a:rPr lang="en-US" dirty="0" err="1" smtClean="0"/>
              <a:t>obradjuje</a:t>
            </a:r>
            <a:r>
              <a:rPr lang="en-US" dirty="0" smtClean="0"/>
              <a:t> </a:t>
            </a:r>
            <a:r>
              <a:rPr lang="en-US" dirty="0" err="1" smtClean="0"/>
              <a:t>zvuk</a:t>
            </a:r>
            <a:endParaRPr lang="en-US" dirty="0" smtClean="0"/>
          </a:p>
          <a:p>
            <a:r>
              <a:rPr lang="en-US" dirty="0" err="1" smtClean="0"/>
              <a:t>vrsi</a:t>
            </a:r>
            <a:r>
              <a:rPr lang="en-US" dirty="0" smtClean="0"/>
              <a:t> </a:t>
            </a:r>
            <a:r>
              <a:rPr lang="en-US" dirty="0" err="1" smtClean="0"/>
              <a:t>snimanje</a:t>
            </a:r>
            <a:r>
              <a:rPr lang="en-US" dirty="0" smtClean="0"/>
              <a:t> </a:t>
            </a:r>
            <a:r>
              <a:rPr lang="en-US" dirty="0" err="1" smtClean="0"/>
              <a:t>zvuka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pomoc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mikrofona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C:\Users\pc\Desktop\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306" y="3822700"/>
            <a:ext cx="3804694" cy="303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Zvucna</a:t>
            </a:r>
            <a:r>
              <a:rPr lang="en-US" dirty="0" smtClean="0"/>
              <a:t>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Integrisana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maticnu</a:t>
            </a:r>
            <a:r>
              <a:rPr lang="en-US" dirty="0" smtClean="0"/>
              <a:t> </a:t>
            </a:r>
            <a:r>
              <a:rPr lang="en-US" dirty="0" err="1" smtClean="0"/>
              <a:t>plocu</a:t>
            </a:r>
            <a:endParaRPr lang="en-US" dirty="0" smtClean="0"/>
          </a:p>
          <a:p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kartica-postavlja</a:t>
            </a:r>
            <a:r>
              <a:rPr lang="en-US" dirty="0" smtClean="0"/>
              <a:t> se u </a:t>
            </a:r>
            <a:r>
              <a:rPr lang="en-US" dirty="0" err="1" smtClean="0"/>
              <a:t>odgovarajuci</a:t>
            </a:r>
            <a:r>
              <a:rPr lang="en-US" dirty="0" smtClean="0"/>
              <a:t> slot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ploci</a:t>
            </a:r>
            <a:r>
              <a:rPr lang="en-US" dirty="0" smtClean="0"/>
              <a:t>(PCI) </a:t>
            </a:r>
          </a:p>
          <a:p>
            <a:r>
              <a:rPr lang="en-US" dirty="0" err="1" smtClean="0"/>
              <a:t>Eksterna</a:t>
            </a:r>
            <a:r>
              <a:rPr lang="en-US" dirty="0" smtClean="0"/>
              <a:t> </a:t>
            </a:r>
            <a:r>
              <a:rPr lang="en-US" dirty="0" err="1" smtClean="0"/>
              <a:t>kartica-obicno</a:t>
            </a:r>
            <a:r>
              <a:rPr lang="en-US" dirty="0" smtClean="0"/>
              <a:t> se </a:t>
            </a:r>
            <a:r>
              <a:rPr lang="en-US" dirty="0" err="1" smtClean="0"/>
              <a:t>povezuje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USB-a</a:t>
            </a:r>
            <a:endParaRPr lang="en-US" dirty="0"/>
          </a:p>
        </p:txBody>
      </p:sp>
      <p:pic>
        <p:nvPicPr>
          <p:cNvPr id="4" name="Picture 3" descr="kart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3962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pc\Desktop\1_F6HQ-UwD9I4u6o5lFam5Y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0192"/>
            <a:ext cx="5334000" cy="3797808"/>
          </a:xfrm>
          <a:prstGeom prst="rect">
            <a:avLst/>
          </a:prstGeom>
          <a:noFill/>
        </p:spPr>
      </p:pic>
      <p:pic>
        <p:nvPicPr>
          <p:cNvPr id="8195" name="Picture 3" descr="C:\Users\pc\Desktop\250px-CirrusLogicCS4282-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38400"/>
            <a:ext cx="2286000" cy="172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zvucne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dirty="0" smtClean="0"/>
              <a:t>DSP (Digital Sound Processor)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 smtClean="0"/>
              <a:t>CODEC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 smtClean="0"/>
              <a:t>ADC (Analog Digital Converter) </a:t>
            </a:r>
            <a:r>
              <a:rPr lang="en-US" sz="2000" dirty="0" err="1" smtClean="0"/>
              <a:t>pretvarač</a:t>
            </a:r>
            <a:endParaRPr lang="en-US" sz="20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 smtClean="0"/>
              <a:t>DAC (Digital Analog Converter) </a:t>
            </a:r>
            <a:r>
              <a:rPr lang="en-US" sz="2000" dirty="0" err="1" smtClean="0"/>
              <a:t>pretvarač</a:t>
            </a:r>
            <a:endParaRPr lang="en-US" sz="20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 err="1" smtClean="0"/>
              <a:t>Memorija</a:t>
            </a:r>
            <a:r>
              <a:rPr lang="en-US" dirty="0" smtClean="0"/>
              <a:t> </a:t>
            </a:r>
            <a:r>
              <a:rPr lang="en-US" dirty="0" err="1" smtClean="0"/>
              <a:t>zvučne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endParaRPr lang="en-US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 err="1" smtClean="0"/>
              <a:t>Interfejs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procesoru</a:t>
            </a:r>
            <a:r>
              <a:rPr lang="en-US" dirty="0" smtClean="0"/>
              <a:t> </a:t>
            </a:r>
            <a:r>
              <a:rPr lang="en-US" dirty="0" err="1" smtClean="0"/>
              <a:t>tj</a:t>
            </a:r>
            <a:r>
              <a:rPr lang="en-US" dirty="0" smtClean="0"/>
              <a:t> </a:t>
            </a:r>
            <a:r>
              <a:rPr lang="en-US" dirty="0" err="1" smtClean="0"/>
              <a:t>ostatku</a:t>
            </a:r>
            <a:r>
              <a:rPr lang="en-US" dirty="0" smtClean="0"/>
              <a:t> </a:t>
            </a:r>
            <a:r>
              <a:rPr lang="en-US" dirty="0" err="1" smtClean="0"/>
              <a:t>racunara</a:t>
            </a:r>
            <a:endParaRPr lang="en-US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 err="1" smtClean="0"/>
              <a:t>Interfejs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ulaznim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izlaznim</a:t>
            </a:r>
            <a:r>
              <a:rPr lang="en-US" dirty="0" smtClean="0"/>
              <a:t> </a:t>
            </a:r>
            <a:r>
              <a:rPr lang="en-US" dirty="0" err="1" smtClean="0"/>
              <a:t>zvucnim</a:t>
            </a:r>
            <a:r>
              <a:rPr lang="en-US" dirty="0" smtClean="0"/>
              <a:t> </a:t>
            </a:r>
            <a:r>
              <a:rPr lang="en-US" dirty="0" err="1" smtClean="0"/>
              <a:t>uredjajima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Mis\Desktop\8440e487-7ae3-427b-a9b7-c861a5521758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482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b="1" dirty="0" err="1" smtClean="0"/>
              <a:t>Kontroleri-pojam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Posrednik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periferije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CPU </a:t>
            </a:r>
            <a:r>
              <a:rPr lang="en-US" dirty="0" err="1" smtClean="0"/>
              <a:t>naziva</a:t>
            </a:r>
            <a:r>
              <a:rPr lang="en-US" dirty="0" smtClean="0"/>
              <a:t> se </a:t>
            </a:r>
            <a:r>
              <a:rPr lang="en-US" b="1" dirty="0" err="1" smtClean="0"/>
              <a:t>kontroler</a:t>
            </a:r>
            <a:r>
              <a:rPr lang="en-US" b="1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b="1" dirty="0" smtClean="0"/>
              <a:t>adapter.</a:t>
            </a:r>
          </a:p>
          <a:p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komunikacija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CPU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perifernih</a:t>
            </a:r>
            <a:r>
              <a:rPr lang="en-US" dirty="0" smtClean="0"/>
              <a:t> </a:t>
            </a:r>
            <a:r>
              <a:rPr lang="en-US" dirty="0" err="1" smtClean="0"/>
              <a:t>komponenti</a:t>
            </a:r>
            <a:r>
              <a:rPr lang="en-US" dirty="0" smtClean="0"/>
              <a:t> </a:t>
            </a:r>
            <a:r>
              <a:rPr lang="en-US" dirty="0" err="1" smtClean="0"/>
              <a:t>obavlja</a:t>
            </a:r>
            <a:r>
              <a:rPr lang="en-US" dirty="0" smtClean="0"/>
              <a:t> se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kontrolera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Kontroleri</a:t>
            </a:r>
            <a:r>
              <a:rPr lang="en-US" dirty="0" smtClean="0"/>
              <a:t> se </a:t>
            </a:r>
            <a:r>
              <a:rPr lang="en-US" dirty="0" err="1" smtClean="0"/>
              <a:t>realizuju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3 </a:t>
            </a:r>
            <a:r>
              <a:rPr lang="en-US" dirty="0" err="1" smtClean="0"/>
              <a:t>nacina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cipa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maticnoj</a:t>
            </a:r>
            <a:r>
              <a:rPr lang="en-US" dirty="0" smtClean="0"/>
              <a:t> </a:t>
            </a:r>
            <a:r>
              <a:rPr lang="en-US" dirty="0" err="1" smtClean="0"/>
              <a:t>ploci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smesta</a:t>
            </a:r>
            <a:r>
              <a:rPr lang="en-US" dirty="0" smtClean="0"/>
              <a:t> u slot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ploci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cip</a:t>
            </a:r>
            <a:r>
              <a:rPr lang="en-US" dirty="0" smtClean="0"/>
              <a:t> </a:t>
            </a:r>
            <a:r>
              <a:rPr lang="en-US" dirty="0" err="1" smtClean="0"/>
              <a:t>ugradjen</a:t>
            </a:r>
            <a:r>
              <a:rPr lang="en-US" dirty="0" smtClean="0"/>
              <a:t> u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uredjaj</a:t>
            </a:r>
            <a:r>
              <a:rPr lang="en-US" dirty="0" smtClean="0"/>
              <a:t>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stampanoj</a:t>
            </a:r>
            <a:r>
              <a:rPr lang="en-US" dirty="0" smtClean="0"/>
              <a:t> </a:t>
            </a:r>
            <a:r>
              <a:rPr lang="en-US" dirty="0" err="1" smtClean="0"/>
              <a:t>ploci</a:t>
            </a:r>
            <a:r>
              <a:rPr lang="en-US" dirty="0" smtClean="0"/>
              <a:t> </a:t>
            </a:r>
            <a:r>
              <a:rPr lang="en-US" dirty="0" err="1" smtClean="0"/>
              <a:t>uredjaja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Ulazi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izlazi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zvucnoj</a:t>
            </a:r>
            <a:r>
              <a:rPr lang="en-US" dirty="0" smtClean="0"/>
              <a:t> </a:t>
            </a:r>
            <a:r>
              <a:rPr lang="en-US" dirty="0" err="1" smtClean="0"/>
              <a:t>kartici</a:t>
            </a:r>
            <a:endParaRPr lang="en-US" dirty="0"/>
          </a:p>
        </p:txBody>
      </p:sp>
      <p:pic>
        <p:nvPicPr>
          <p:cNvPr id="4" name="Content Placeholder 3" descr="C:\Users\Mis\Desktop\IIT2_07_0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624012"/>
            <a:ext cx="67564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Documents and Settings\Ucenik 5\Desktop\Zvucna-kartica.jpg"/>
          <p:cNvPicPr/>
          <p:nvPr/>
        </p:nvPicPr>
        <p:blipFill>
          <a:blip r:embed="rId2" cstate="print"/>
          <a:srcRect t="3340" r="27" b="9811"/>
          <a:stretch>
            <a:fillRect/>
          </a:stretch>
        </p:blipFill>
        <p:spPr bwMode="auto">
          <a:xfrm>
            <a:off x="0" y="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Po </a:t>
            </a:r>
            <a:r>
              <a:rPr lang="en-US" sz="2400" dirty="0" err="1" smtClean="0"/>
              <a:t>nameni</a:t>
            </a:r>
            <a:r>
              <a:rPr lang="en-US" sz="2400" dirty="0" smtClean="0"/>
              <a:t> </a:t>
            </a:r>
            <a:r>
              <a:rPr lang="en-US" sz="2400" dirty="0" err="1" smtClean="0"/>
              <a:t>zvucne</a:t>
            </a:r>
            <a:r>
              <a:rPr lang="en-US" sz="2400" dirty="0" smtClean="0"/>
              <a:t> </a:t>
            </a:r>
            <a:r>
              <a:rPr lang="en-US" sz="2400" dirty="0" err="1" smtClean="0"/>
              <a:t>kartice</a:t>
            </a:r>
            <a:r>
              <a:rPr lang="en-US" sz="2400" dirty="0" smtClean="0"/>
              <a:t> se dele </a:t>
            </a:r>
            <a:r>
              <a:rPr lang="en-US" sz="2400" dirty="0" err="1" smtClean="0"/>
              <a:t>na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amaterske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poluprofesionalne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profesionalne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Mrezna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kartica</a:t>
            </a:r>
            <a:r>
              <a:rPr lang="en-US" dirty="0" smtClean="0">
                <a:solidFill>
                  <a:srgbClr val="FF0000"/>
                </a:solidFill>
              </a:rPr>
              <a:t>-NIC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r>
              <a:rPr lang="en-US" dirty="0" err="1" smtClean="0"/>
              <a:t>Mrezna</a:t>
            </a:r>
            <a:r>
              <a:rPr lang="en-US" dirty="0" smtClean="0"/>
              <a:t> </a:t>
            </a:r>
            <a:r>
              <a:rPr lang="en-US" dirty="0" err="1" smtClean="0"/>
              <a:t>kartica,mrezni</a:t>
            </a:r>
            <a:r>
              <a:rPr lang="en-US" dirty="0" smtClean="0"/>
              <a:t> adapter</a:t>
            </a:r>
          </a:p>
          <a:p>
            <a:r>
              <a:rPr lang="en-US" b="1" dirty="0" smtClean="0"/>
              <a:t>NIC-</a:t>
            </a:r>
            <a:r>
              <a:rPr lang="en-US" dirty="0" smtClean="0"/>
              <a:t> Network Interface Card -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mrežnog</a:t>
            </a:r>
            <a:r>
              <a:rPr lang="en-US" dirty="0" smtClean="0"/>
              <a:t> </a:t>
            </a:r>
            <a:r>
              <a:rPr lang="en-US" dirty="0" err="1" smtClean="0"/>
              <a:t>interfejsa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povezivanje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lokalne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en-US" dirty="0" smtClean="0"/>
              <a:t> (LAN - Local Area Network) </a:t>
            </a:r>
            <a:r>
              <a:rPr lang="en-US" dirty="0" err="1" smtClean="0"/>
              <a:t>ili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bežične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en-US" dirty="0" smtClean="0"/>
              <a:t> (WAN - Wireless Area Network)</a:t>
            </a:r>
          </a:p>
          <a:p>
            <a:endParaRPr lang="en-US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dirty="0" err="1" smtClean="0">
                <a:latin typeface="+mj-lt"/>
                <a:ea typeface="Calibri" pitchFamily="34" charset="0"/>
                <a:cs typeface="Cambria" pitchFamily="18" charset="0"/>
              </a:rPr>
              <a:t>postavlja</a:t>
            </a:r>
            <a:r>
              <a:rPr lang="en-US" dirty="0" smtClean="0">
                <a:latin typeface="+mj-lt"/>
                <a:ea typeface="Calibri" pitchFamily="34" charset="0"/>
                <a:cs typeface="Cambria" pitchFamily="18" charset="0"/>
              </a:rPr>
              <a:t> se u PCI slot </a:t>
            </a:r>
            <a:r>
              <a:rPr lang="en-US" dirty="0" err="1" smtClean="0">
                <a:latin typeface="+mj-lt"/>
                <a:ea typeface="Calibri" pitchFamily="34" charset="0"/>
                <a:cs typeface="Cambria" pitchFamily="18" charset="0"/>
              </a:rPr>
              <a:t>na</a:t>
            </a:r>
            <a:r>
              <a:rPr lang="en-US" dirty="0" smtClean="0">
                <a:latin typeface="+mj-lt"/>
                <a:ea typeface="Calibri" pitchFamily="34" charset="0"/>
                <a:cs typeface="Cambria" pitchFamily="18" charset="0"/>
              </a:rPr>
              <a:t> </a:t>
            </a:r>
            <a:r>
              <a:rPr lang="en-US" dirty="0" err="1" smtClean="0">
                <a:latin typeface="+mj-lt"/>
                <a:ea typeface="Calibri" pitchFamily="34" charset="0"/>
                <a:cs typeface="Cambria" pitchFamily="18" charset="0"/>
              </a:rPr>
              <a:t>matičnu</a:t>
            </a:r>
            <a:r>
              <a:rPr lang="en-US" dirty="0" smtClean="0">
                <a:latin typeface="+mj-lt"/>
                <a:ea typeface="Calibri" pitchFamily="34" charset="0"/>
                <a:cs typeface="Cambria" pitchFamily="18" charset="0"/>
              </a:rPr>
              <a:t> </a:t>
            </a:r>
            <a:r>
              <a:rPr lang="en-US" dirty="0" err="1" smtClean="0">
                <a:latin typeface="+mj-lt"/>
                <a:ea typeface="Calibri" pitchFamily="34" charset="0"/>
                <a:cs typeface="Cambria" pitchFamily="18" charset="0"/>
              </a:rPr>
              <a:t>ploču</a:t>
            </a:r>
            <a:r>
              <a:rPr lang="en-US" dirty="0" smtClean="0">
                <a:latin typeface="+mj-lt"/>
                <a:ea typeface="Calibri" pitchFamily="34" charset="0"/>
                <a:cs typeface="Cambria" pitchFamily="18" charset="0"/>
              </a:rPr>
              <a:t>(PCI </a:t>
            </a:r>
            <a:r>
              <a:rPr lang="en-US" dirty="0" err="1" smtClean="0">
                <a:latin typeface="+mj-lt"/>
                <a:ea typeface="Calibri" pitchFamily="34" charset="0"/>
                <a:cs typeface="Cambria" pitchFamily="18" charset="0"/>
              </a:rPr>
              <a:t>ili</a:t>
            </a:r>
            <a:r>
              <a:rPr lang="en-US" dirty="0" smtClean="0">
                <a:latin typeface="+mj-lt"/>
                <a:ea typeface="Calibri" pitchFamily="34" charset="0"/>
                <a:cs typeface="Cambria" pitchFamily="18" charset="0"/>
              </a:rPr>
              <a:t> PCI express)</a:t>
            </a:r>
            <a:endParaRPr lang="en-US" sz="1400" dirty="0" smtClean="0">
              <a:latin typeface="+mj-lt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en-US" dirty="0" err="1" smtClean="0">
                <a:latin typeface="+mj-lt"/>
                <a:ea typeface="Calibri" pitchFamily="34" charset="0"/>
                <a:cs typeface="Cambria" pitchFamily="18" charset="0"/>
              </a:rPr>
              <a:t>cesto</a:t>
            </a:r>
            <a:r>
              <a:rPr lang="en-US" dirty="0" smtClean="0">
                <a:latin typeface="+mj-lt"/>
                <a:ea typeface="Calibri" pitchFamily="34" charset="0"/>
                <a:cs typeface="Cambria" pitchFamily="18" charset="0"/>
              </a:rPr>
              <a:t> je </a:t>
            </a:r>
            <a:r>
              <a:rPr lang="en-US" dirty="0" err="1" smtClean="0">
                <a:latin typeface="+mj-lt"/>
                <a:ea typeface="Calibri" pitchFamily="34" charset="0"/>
                <a:cs typeface="Cambria" pitchFamily="18" charset="0"/>
              </a:rPr>
              <a:t>integrisana</a:t>
            </a:r>
            <a:endParaRPr lang="en-US" dirty="0" smtClean="0">
              <a:latin typeface="+mj-lt"/>
              <a:ea typeface="Calibri" pitchFamily="34" charset="0"/>
              <a:cs typeface="Cambria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4547" y="4267200"/>
            <a:ext cx="4869453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Mrežna</a:t>
            </a:r>
            <a:r>
              <a:rPr lang="en-US" dirty="0" smtClean="0"/>
              <a:t> </a:t>
            </a:r>
            <a:r>
              <a:rPr lang="en-US" dirty="0" err="1" smtClean="0"/>
              <a:t>kartica</a:t>
            </a:r>
            <a:r>
              <a:rPr lang="en-US" dirty="0" smtClean="0"/>
              <a:t> je </a:t>
            </a:r>
            <a:r>
              <a:rPr lang="en-US" dirty="0" err="1" smtClean="0"/>
              <a:t>tačka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prevode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 u </a:t>
            </a:r>
            <a:r>
              <a:rPr lang="en-US" dirty="0" err="1" smtClean="0"/>
              <a:t>drugi</a:t>
            </a:r>
            <a:r>
              <a:rPr lang="en-US" dirty="0" smtClean="0"/>
              <a:t>-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formata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kablom</a:t>
            </a:r>
            <a:r>
              <a:rPr lang="en-US" dirty="0" smtClean="0"/>
              <a:t> </a:t>
            </a:r>
            <a:r>
              <a:rPr lang="en-US" dirty="0" err="1" smtClean="0"/>
              <a:t>prvode</a:t>
            </a:r>
            <a:r>
              <a:rPr lang="en-US" dirty="0" smtClean="0"/>
              <a:t> u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pogodan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 </a:t>
            </a:r>
            <a:r>
              <a:rPr lang="en-US" dirty="0" err="1" smtClean="0"/>
              <a:t>obradu</a:t>
            </a:r>
            <a:r>
              <a:rPr lang="en-US" dirty="0" smtClean="0"/>
              <a:t> u CPU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obrnuto</a:t>
            </a:r>
            <a:r>
              <a:rPr lang="en-US" dirty="0" smtClean="0"/>
              <a:t> (</a:t>
            </a:r>
            <a:r>
              <a:rPr lang="en-US" dirty="0" err="1" smtClean="0"/>
              <a:t>pretvaranje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paralelnog</a:t>
            </a:r>
            <a:r>
              <a:rPr lang="en-US" dirty="0" smtClean="0"/>
              <a:t> u </a:t>
            </a:r>
            <a:r>
              <a:rPr lang="en-US" dirty="0" err="1" smtClean="0"/>
              <a:t>serijski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uređeni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paralelni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(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magistrala</a:t>
            </a:r>
            <a:r>
              <a:rPr lang="en-US" dirty="0" smtClean="0"/>
              <a:t> PC </a:t>
            </a:r>
            <a:r>
              <a:rPr lang="en-US" dirty="0" err="1" smtClean="0"/>
              <a:t>računara</a:t>
            </a:r>
            <a:r>
              <a:rPr lang="en-US" dirty="0" smtClean="0"/>
              <a:t>) se </a:t>
            </a:r>
            <a:r>
              <a:rPr lang="en-US" dirty="0" err="1" smtClean="0"/>
              <a:t>obradjuju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serijski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(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b="1" dirty="0" err="1" smtClean="0"/>
              <a:t>mreznog</a:t>
            </a:r>
            <a:r>
              <a:rPr lang="en-US" b="1" dirty="0" smtClean="0"/>
              <a:t> </a:t>
            </a:r>
            <a:r>
              <a:rPr lang="en-US" b="1" dirty="0" err="1" smtClean="0"/>
              <a:t>kabla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Podatke</a:t>
            </a:r>
            <a:r>
              <a:rPr lang="en-US" dirty="0" smtClean="0"/>
              <a:t> u </a:t>
            </a:r>
            <a:r>
              <a:rPr lang="en-US" dirty="0" err="1" smtClean="0"/>
              <a:t>serijskom</a:t>
            </a:r>
            <a:r>
              <a:rPr lang="en-US" dirty="0" smtClean="0"/>
              <a:t> </a:t>
            </a:r>
            <a:r>
              <a:rPr lang="en-US" dirty="0" err="1" smtClean="0"/>
              <a:t>formatu</a:t>
            </a:r>
            <a:r>
              <a:rPr lang="en-US" dirty="0" smtClean="0"/>
              <a:t> </a:t>
            </a:r>
            <a:r>
              <a:rPr lang="en-US" dirty="0" err="1" smtClean="0"/>
              <a:t>kabl</a:t>
            </a:r>
            <a:r>
              <a:rPr lang="en-US" dirty="0" smtClean="0"/>
              <a:t> </a:t>
            </a:r>
            <a:r>
              <a:rPr lang="en-US" dirty="0" err="1" smtClean="0"/>
              <a:t>prenosi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umreženi</a:t>
            </a:r>
            <a:r>
              <a:rPr lang="en-US" dirty="0" smtClean="0"/>
              <a:t> </a:t>
            </a:r>
            <a:r>
              <a:rPr lang="en-US" dirty="0" err="1" smtClean="0"/>
              <a:t>računar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uredjaj</a:t>
            </a:r>
            <a:r>
              <a:rPr lang="en-US" dirty="0" smtClean="0"/>
              <a:t> u </a:t>
            </a:r>
            <a:r>
              <a:rPr lang="en-US" dirty="0" err="1" smtClean="0"/>
              <a:t>mrezi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 descr="C:\Users\pc\Desktop\serijskiparalelnipren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5971703" cy="1981200"/>
          </a:xfrm>
          <a:prstGeom prst="rect">
            <a:avLst/>
          </a:prstGeom>
          <a:noFill/>
        </p:spPr>
      </p:pic>
      <p:pic>
        <p:nvPicPr>
          <p:cNvPr id="1028" name="Picture 4" descr="C:\Users\pc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09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267200" cy="19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914400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portom</a:t>
            </a:r>
            <a:r>
              <a:rPr lang="en-US" dirty="0" smtClean="0"/>
              <a:t> RJ-45(LAN port)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8007" y="22098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ST </a:t>
            </a:r>
            <a:r>
              <a:rPr lang="en-US" dirty="0" err="1" smtClean="0"/>
              <a:t>portom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kabl</a:t>
            </a:r>
            <a:endParaRPr lang="en-US" dirty="0"/>
          </a:p>
        </p:txBody>
      </p:sp>
      <p:pic>
        <p:nvPicPr>
          <p:cNvPr id="10244" name="Picture 4" descr="C:\Users\pc\Desktop\2C1FAAEF-5CD4-47DD-AF7C-BF269CC7DCE4.jpg"/>
          <p:cNvPicPr>
            <a:picLocks noChangeAspect="1" noChangeArrowheads="1"/>
          </p:cNvPicPr>
          <p:nvPr/>
        </p:nvPicPr>
        <p:blipFill>
          <a:blip r:embed="rId4"/>
          <a:srcRect l="10000" t="25948" b="18667"/>
          <a:stretch>
            <a:fillRect/>
          </a:stretch>
        </p:blipFill>
        <p:spPr bwMode="auto">
          <a:xfrm>
            <a:off x="0" y="5029200"/>
            <a:ext cx="39624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6482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SC </a:t>
            </a:r>
            <a:r>
              <a:rPr lang="en-US" dirty="0" err="1" smtClean="0"/>
              <a:t>portom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kabl</a:t>
            </a:r>
            <a:endParaRPr lang="en-US" dirty="0"/>
          </a:p>
        </p:txBody>
      </p:sp>
      <p:pic>
        <p:nvPicPr>
          <p:cNvPr id="10" name="Picture 2" descr="C:\Users\pc\Desktop\wireless_pci_mrezna_kartica_tp-link_tl-wn751nd-1513675032-958.jpg"/>
          <p:cNvPicPr>
            <a:picLocks noChangeAspect="1" noChangeArrowheads="1"/>
          </p:cNvPicPr>
          <p:nvPr/>
        </p:nvPicPr>
        <p:blipFill>
          <a:blip r:embed="rId5"/>
          <a:srcRect l="1564" t="29707" r="-1629" b="20261"/>
          <a:stretch>
            <a:fillRect/>
          </a:stretch>
        </p:blipFill>
        <p:spPr bwMode="auto">
          <a:xfrm>
            <a:off x="4953000" y="4762500"/>
            <a:ext cx="4191000" cy="2095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86400" y="434340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Wireless adapter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mreznih</a:t>
            </a:r>
            <a:r>
              <a:rPr lang="en-US" dirty="0" smtClean="0"/>
              <a:t> </a:t>
            </a:r>
            <a:r>
              <a:rPr lang="en-US" dirty="0" err="1" smtClean="0"/>
              <a:t>kartica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001000" cy="57119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transfera</a:t>
            </a:r>
            <a:r>
              <a:rPr lang="en-US" dirty="0" smtClean="0"/>
              <a:t>(</a:t>
            </a:r>
            <a:r>
              <a:rPr lang="en-US" dirty="0" err="1" smtClean="0"/>
              <a:t>prenosa</a:t>
            </a:r>
            <a:r>
              <a:rPr lang="en-US" dirty="0" smtClean="0"/>
              <a:t>) </a:t>
            </a:r>
            <a:r>
              <a:rPr lang="en-US" dirty="0" err="1" smtClean="0"/>
              <a:t>podataka</a:t>
            </a:r>
            <a:r>
              <a:rPr lang="en-US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10 Mb/s </a:t>
            </a:r>
            <a:r>
              <a:rPr lang="en-US" dirty="0" err="1" smtClean="0"/>
              <a:t>kartice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100 Mb/s </a:t>
            </a:r>
            <a:r>
              <a:rPr lang="en-US" dirty="0" err="1" smtClean="0"/>
              <a:t>kartice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1Gb/s </a:t>
            </a:r>
            <a:r>
              <a:rPr lang="en-US" dirty="0" err="1" smtClean="0"/>
              <a:t>kartice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fontAlgn="base">
              <a:buNone/>
            </a:pPr>
            <a:r>
              <a:rPr lang="en-US" dirty="0" smtClean="0"/>
              <a:t>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b="1" dirty="0" err="1" smtClean="0"/>
              <a:t>primene</a:t>
            </a:r>
            <a:r>
              <a:rPr lang="en-US" b="1" dirty="0" smtClean="0"/>
              <a:t>:</a:t>
            </a:r>
          </a:p>
          <a:p>
            <a:pPr lvl="0" fontAlgn="base">
              <a:buFont typeface="Wingdings" pitchFamily="2" charset="2"/>
              <a:buChar char="v"/>
            </a:pPr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stone </a:t>
            </a:r>
            <a:r>
              <a:rPr lang="en-US" dirty="0" err="1" smtClean="0"/>
              <a:t>računare</a:t>
            </a:r>
            <a:r>
              <a:rPr lang="en-US" dirty="0" smtClean="0"/>
              <a:t> (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priljučak</a:t>
            </a:r>
            <a:r>
              <a:rPr lang="en-US" dirty="0" smtClean="0"/>
              <a:t>)</a:t>
            </a:r>
          </a:p>
          <a:p>
            <a:pPr lvl="0" fontAlgn="base">
              <a:buFont typeface="Wingdings" pitchFamily="2" charset="2"/>
              <a:buChar char="v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servere</a:t>
            </a:r>
            <a:r>
              <a:rPr lang="en-US" dirty="0" smtClean="0"/>
              <a:t> (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priljučaka</a:t>
            </a:r>
            <a:r>
              <a:rPr lang="en-US" dirty="0" smtClean="0"/>
              <a:t>,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pouzdanost</a:t>
            </a:r>
            <a:r>
              <a:rPr lang="en-US" dirty="0" smtClean="0"/>
              <a:t>,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protok</a:t>
            </a:r>
            <a:r>
              <a:rPr lang="en-US" dirty="0" smtClean="0"/>
              <a:t>,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opterećenje</a:t>
            </a:r>
            <a:r>
              <a:rPr lang="en-US" dirty="0" smtClean="0"/>
              <a:t> </a:t>
            </a:r>
            <a:r>
              <a:rPr lang="en-US" dirty="0" err="1" smtClean="0"/>
              <a:t>procesora</a:t>
            </a:r>
            <a:r>
              <a:rPr lang="en-US" dirty="0" smtClean="0"/>
              <a:t>)</a:t>
            </a:r>
          </a:p>
          <a:p>
            <a:pPr lvl="0" fontAlgn="base">
              <a:buFont typeface="Wingdings" pitchFamily="2" charset="2"/>
              <a:buChar char="v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bezicne</a:t>
            </a:r>
            <a:r>
              <a:rPr lang="en-US" dirty="0" smtClean="0"/>
              <a:t> </a:t>
            </a:r>
            <a:r>
              <a:rPr lang="en-US" dirty="0" err="1" smtClean="0"/>
              <a:t>mreze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r>
              <a:rPr lang="en-US" dirty="0" smtClean="0"/>
              <a:t> u </a:t>
            </a:r>
            <a:r>
              <a:rPr lang="en-US" dirty="0" err="1" smtClean="0"/>
              <a:t>racunaru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Kartice</a:t>
            </a:r>
            <a:r>
              <a:rPr lang="en-US" b="1" dirty="0" smtClean="0"/>
              <a:t> </a:t>
            </a:r>
            <a:r>
              <a:rPr lang="en-US" b="1" dirty="0" err="1" smtClean="0"/>
              <a:t>koje</a:t>
            </a:r>
            <a:r>
              <a:rPr lang="en-US" b="1" dirty="0" smtClean="0"/>
              <a:t> se </a:t>
            </a:r>
            <a:r>
              <a:rPr lang="en-US" b="1" dirty="0" err="1" smtClean="0"/>
              <a:t>koriste</a:t>
            </a:r>
            <a:r>
              <a:rPr lang="en-US" b="1" dirty="0" smtClean="0"/>
              <a:t> u </a:t>
            </a:r>
            <a:r>
              <a:rPr lang="en-US" b="1" dirty="0" err="1" smtClean="0"/>
              <a:t>racunaru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:</a:t>
            </a:r>
            <a:endParaRPr lang="en-US" dirty="0" smtClean="0"/>
          </a:p>
          <a:p>
            <a:pPr lvl="0"/>
            <a:r>
              <a:rPr lang="en-US" b="1" dirty="0" smtClean="0"/>
              <a:t>FM</a:t>
            </a:r>
            <a:endParaRPr lang="en-US" dirty="0" smtClean="0"/>
          </a:p>
          <a:p>
            <a:pPr lvl="0"/>
            <a:r>
              <a:rPr lang="en-US" b="1" dirty="0" smtClean="0"/>
              <a:t>TV</a:t>
            </a:r>
          </a:p>
          <a:p>
            <a:pPr lvl="0"/>
            <a:r>
              <a:rPr lang="en-US" b="1" dirty="0" err="1" smtClean="0"/>
              <a:t>Faks</a:t>
            </a:r>
            <a:r>
              <a:rPr lang="en-US" b="1" dirty="0" smtClean="0"/>
              <a:t> Modem Voice </a:t>
            </a:r>
            <a:r>
              <a:rPr lang="en-US" b="1" dirty="0" err="1" smtClean="0"/>
              <a:t>kartica</a:t>
            </a:r>
            <a:endParaRPr lang="en-US" b="1" dirty="0" smtClean="0"/>
          </a:p>
          <a:p>
            <a:pPr lvl="0"/>
            <a:r>
              <a:rPr lang="en-US" dirty="0" smtClean="0"/>
              <a:t>FM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jeste</a:t>
            </a:r>
            <a:r>
              <a:rPr lang="en-US" dirty="0" smtClean="0"/>
              <a:t> </a:t>
            </a:r>
            <a:r>
              <a:rPr lang="en-US" dirty="0" err="1" smtClean="0"/>
              <a:t>radioprijemnik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račanaru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prijem</a:t>
            </a:r>
            <a:r>
              <a:rPr lang="en-US" dirty="0" smtClean="0"/>
              <a:t> radio </a:t>
            </a:r>
            <a:r>
              <a:rPr lang="en-US" dirty="0" err="1" smtClean="0"/>
              <a:t>programa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TV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prijam</a:t>
            </a:r>
            <a:r>
              <a:rPr lang="en-US" dirty="0" smtClean="0"/>
              <a:t> TV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računara</a:t>
            </a:r>
            <a:r>
              <a:rPr lang="en-US" dirty="0" smtClean="0"/>
              <a:t>. U </a:t>
            </a:r>
            <a:r>
              <a:rPr lang="en-US" dirty="0" err="1" smtClean="0"/>
              <a:t>zavisnosti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omogući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korišćenje</a:t>
            </a:r>
            <a:r>
              <a:rPr lang="en-US" dirty="0" smtClean="0"/>
              <a:t> video </a:t>
            </a:r>
            <a:r>
              <a:rPr lang="en-US" dirty="0" err="1" smtClean="0"/>
              <a:t>rekordera</a:t>
            </a:r>
            <a:r>
              <a:rPr lang="en-US" dirty="0" smtClean="0"/>
              <a:t>, </a:t>
            </a:r>
            <a:r>
              <a:rPr lang="en-US" dirty="0" err="1" smtClean="0"/>
              <a:t>snimanjeTV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hard disk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video </a:t>
            </a:r>
            <a:r>
              <a:rPr lang="en-US" dirty="0" err="1" smtClean="0"/>
              <a:t>operacije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</a:t>
            </a:r>
            <a:r>
              <a:rPr lang="en-US" dirty="0" err="1" smtClean="0"/>
              <a:t>kartica</a:t>
            </a:r>
            <a:endParaRPr lang="en-US" dirty="0"/>
          </a:p>
        </p:txBody>
      </p:sp>
      <p:pic>
        <p:nvPicPr>
          <p:cNvPr id="3074" name="Picture 2" descr="C:\Users\pc\Desktop\21716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6858000" cy="4618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TV/FM Kartica 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685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FM </a:t>
            </a:r>
            <a:r>
              <a:rPr lang="en-US" dirty="0" err="1" smtClean="0"/>
              <a:t>i</a:t>
            </a:r>
            <a:r>
              <a:rPr lang="en-US" dirty="0" smtClean="0"/>
              <a:t> TV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integrisani</a:t>
            </a:r>
            <a:r>
              <a:rPr lang="en-US" dirty="0" smtClean="0"/>
              <a:t> u </a:t>
            </a:r>
            <a:r>
              <a:rPr lang="en-US" dirty="0" err="1" smtClean="0"/>
              <a:t>jednoj</a:t>
            </a:r>
            <a:r>
              <a:rPr lang="en-US" dirty="0" smtClean="0"/>
              <a:t> </a:t>
            </a:r>
            <a:r>
              <a:rPr lang="en-US" dirty="0" err="1" smtClean="0"/>
              <a:t>kartici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nazivamo</a:t>
            </a:r>
            <a:r>
              <a:rPr lang="en-US" dirty="0" smtClean="0"/>
              <a:t> TV/FM </a:t>
            </a:r>
            <a:r>
              <a:rPr lang="en-US" dirty="0" err="1" smtClean="0"/>
              <a:t>kartica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27" name="Picture 3" descr="C:\Users\pc\Desktop\tvf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5334000" cy="3662680"/>
          </a:xfrm>
          <a:prstGeom prst="rect">
            <a:avLst/>
          </a:prstGeom>
          <a:noFill/>
        </p:spPr>
      </p:pic>
      <p:pic>
        <p:nvPicPr>
          <p:cNvPr id="8" name="Picture 7" descr="C:\Documents and Settings\Ucenik 5\Desktop\DCP_77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2640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Faks</a:t>
            </a:r>
            <a:r>
              <a:rPr lang="en-US" b="1" dirty="0" smtClean="0"/>
              <a:t> Modem Voice </a:t>
            </a:r>
            <a:r>
              <a:rPr lang="en-US" b="1" dirty="0" err="1" smtClean="0"/>
              <a:t>kartica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5559552"/>
          </a:xfrm>
        </p:spPr>
        <p:txBody>
          <a:bodyPr/>
          <a:lstStyle/>
          <a:p>
            <a:r>
              <a:rPr lang="vi-VN" dirty="0" smtClean="0">
                <a:latin typeface="Cambria" pitchFamily="18" charset="0"/>
              </a:rPr>
              <a:t>modemska funkcija </a:t>
            </a:r>
            <a:r>
              <a:rPr lang="en-US" dirty="0" smtClean="0">
                <a:latin typeface="Century Schoolbook" pitchFamily="18" charset="0"/>
              </a:rPr>
              <a:t>-</a:t>
            </a:r>
            <a:r>
              <a:rPr lang="vi-VN" dirty="0" smtClean="0">
                <a:latin typeface="Cambria" pitchFamily="18" charset="0"/>
              </a:rPr>
              <a:t>omogućavanje povezivanje računara sa drugim računarima korišćenjem telefonske linije.</a:t>
            </a:r>
          </a:p>
          <a:p>
            <a:r>
              <a:rPr lang="vi-VN" dirty="0" smtClean="0">
                <a:latin typeface="Cambria" pitchFamily="18" charset="0"/>
              </a:rPr>
              <a:t>ova kartica omogućava i slanje i prijem faksova pomoću računara, a može da se koristi i kao govorna mašina za odgovor na telefonske pozive i prijem poruka (</a:t>
            </a:r>
            <a:r>
              <a:rPr lang="vi-VN" i="1" dirty="0" smtClean="0">
                <a:latin typeface="Cambria" pitchFamily="18" charset="0"/>
              </a:rPr>
              <a:t>telefonska sekretarica</a:t>
            </a:r>
            <a:r>
              <a:rPr lang="vi-VN" dirty="0" smtClean="0">
                <a:latin typeface="Cambria" pitchFamily="18" charset="0"/>
              </a:rPr>
              <a:t>).</a:t>
            </a:r>
          </a:p>
          <a:p>
            <a:r>
              <a:rPr lang="vi-VN" dirty="0" smtClean="0">
                <a:latin typeface="Cambria" pitchFamily="18" charset="0"/>
              </a:rPr>
              <a:t>Pored uređaja u obliku kartice (interni modem) ovi uređaji postoje i kao posebne jedinice koje se priključuju na serijski port računara (eksterni modem).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2211" t="26042" r="37921" b="14583"/>
          <a:stretch>
            <a:fillRect/>
          </a:stretch>
        </p:blipFill>
        <p:spPr bwMode="auto">
          <a:xfrm>
            <a:off x="6019800" y="3657599"/>
            <a:ext cx="28635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kontrolera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primeri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Zadaci</a:t>
            </a:r>
            <a:r>
              <a:rPr lang="en-US" b="1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Usaglasava</a:t>
            </a:r>
            <a:r>
              <a:rPr lang="en-US" dirty="0" smtClean="0"/>
              <a:t>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prenosa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</a:t>
            </a:r>
            <a:r>
              <a:rPr lang="en-US" dirty="0" err="1" smtClean="0"/>
              <a:t>periferije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CPU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Prevodjenje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Pojacava</a:t>
            </a:r>
            <a:r>
              <a:rPr lang="en-US" dirty="0" smtClean="0"/>
              <a:t> </a:t>
            </a:r>
            <a:r>
              <a:rPr lang="en-US" dirty="0" err="1" smtClean="0"/>
              <a:t>signale</a:t>
            </a:r>
            <a:r>
              <a:rPr lang="en-US" dirty="0" smtClean="0"/>
              <a:t> </a:t>
            </a:r>
            <a:r>
              <a:rPr lang="en-US" dirty="0" err="1" smtClean="0"/>
              <a:t>izmedju</a:t>
            </a:r>
            <a:r>
              <a:rPr lang="en-US" dirty="0" smtClean="0"/>
              <a:t> CPU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periferije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Primeri</a:t>
            </a:r>
            <a:r>
              <a:rPr lang="en-US" b="1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video </a:t>
            </a:r>
            <a:r>
              <a:rPr lang="en-US" dirty="0" err="1" smtClean="0"/>
              <a:t>kartica,zvucna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mrezna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kontroler</a:t>
            </a:r>
            <a:r>
              <a:rPr lang="en-US" dirty="0" smtClean="0"/>
              <a:t> hard </a:t>
            </a:r>
            <a:r>
              <a:rPr lang="en-US" dirty="0" err="1" smtClean="0"/>
              <a:t>diska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kontroler</a:t>
            </a:r>
            <a:r>
              <a:rPr lang="en-US" dirty="0" smtClean="0"/>
              <a:t> </a:t>
            </a:r>
            <a:r>
              <a:rPr lang="en-US" dirty="0" err="1" smtClean="0"/>
              <a:t>tastature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IDE </a:t>
            </a:r>
            <a:r>
              <a:rPr lang="en-US" dirty="0" err="1" smtClean="0"/>
              <a:t>kontroleri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Zvucna,graficka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mrezna</a:t>
            </a:r>
            <a:r>
              <a:rPr lang="en-US" sz="2400" dirty="0" smtClean="0"/>
              <a:t> </a:t>
            </a:r>
            <a:r>
              <a:rPr lang="en-US" sz="2400" dirty="0" err="1" smtClean="0"/>
              <a:t>kartica-kao</a:t>
            </a:r>
            <a:r>
              <a:rPr lang="en-US" sz="2400" dirty="0" smtClean="0"/>
              <a:t> </a:t>
            </a:r>
            <a:r>
              <a:rPr lang="en-US" sz="2400" dirty="0" err="1" smtClean="0"/>
              <a:t>primeri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kontrolera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599"/>
            <a:ext cx="3962400" cy="28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38200"/>
            <a:ext cx="4000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Video (</a:t>
            </a:r>
            <a:r>
              <a:rPr lang="en-US" b="1" dirty="0" err="1" smtClean="0">
                <a:solidFill>
                  <a:srgbClr val="FF0000"/>
                </a:solidFill>
              </a:rPr>
              <a:t>graficka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kartica</a:t>
            </a:r>
            <a:r>
              <a:rPr lang="en-US" b="1" dirty="0" smtClean="0">
                <a:solidFill>
                  <a:srgbClr val="FF0000"/>
                </a:solidFill>
              </a:rPr>
              <a:t>-VGA card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kartica,graficka</a:t>
            </a:r>
            <a:r>
              <a:rPr lang="en-US" dirty="0" smtClean="0"/>
              <a:t> </a:t>
            </a:r>
            <a:r>
              <a:rPr lang="en-US" dirty="0" err="1" smtClean="0"/>
              <a:t>kartica,video</a:t>
            </a:r>
            <a:r>
              <a:rPr lang="en-US" dirty="0" smtClean="0"/>
              <a:t>(</a:t>
            </a:r>
            <a:r>
              <a:rPr lang="en-US" dirty="0" err="1" smtClean="0"/>
              <a:t>graficki</a:t>
            </a:r>
            <a:r>
              <a:rPr lang="en-US" dirty="0" smtClean="0"/>
              <a:t>) </a:t>
            </a:r>
            <a:r>
              <a:rPr lang="en-US" dirty="0" err="1" smtClean="0"/>
              <a:t>adapter,VGA</a:t>
            </a:r>
            <a:r>
              <a:rPr lang="en-US" dirty="0" smtClean="0"/>
              <a:t> </a:t>
            </a:r>
            <a:r>
              <a:rPr lang="en-US" dirty="0" err="1" smtClean="0"/>
              <a:t>kartica</a:t>
            </a:r>
            <a:endParaRPr lang="en-US" dirty="0" smtClean="0"/>
          </a:p>
          <a:p>
            <a:r>
              <a:rPr lang="en-US" dirty="0" err="1" smtClean="0"/>
              <a:t>kontroler</a:t>
            </a:r>
            <a:r>
              <a:rPr lang="en-US" dirty="0" smtClean="0"/>
              <a:t> </a:t>
            </a:r>
            <a:r>
              <a:rPr lang="en-US" dirty="0" err="1" smtClean="0"/>
              <a:t>uredjaja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prikazivanje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endParaRPr lang="en-US" dirty="0" smtClean="0"/>
          </a:p>
          <a:p>
            <a:r>
              <a:rPr lang="en-US" b="1" dirty="0" err="1" smtClean="0"/>
              <a:t>Uloga</a:t>
            </a:r>
            <a:r>
              <a:rPr lang="en-US" dirty="0" err="1" smtClean="0"/>
              <a:t>-uzima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CPU-a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obradjuje</a:t>
            </a:r>
            <a:r>
              <a:rPr lang="en-US" dirty="0" smtClean="0"/>
              <a:t> video </a:t>
            </a:r>
            <a:r>
              <a:rPr lang="en-US" dirty="0" err="1" smtClean="0"/>
              <a:t>materijale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prikazivali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ekranu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2D </a:t>
            </a:r>
            <a:r>
              <a:rPr lang="en-US" dirty="0" err="1" smtClean="0"/>
              <a:t>ili</a:t>
            </a:r>
            <a:r>
              <a:rPr lang="en-US" dirty="0" smtClean="0"/>
              <a:t> 3D </a:t>
            </a:r>
            <a:r>
              <a:rPr lang="en-US" dirty="0" err="1" smtClean="0"/>
              <a:t>slike</a:t>
            </a:r>
            <a:r>
              <a:rPr lang="en-US" dirty="0" smtClean="0"/>
              <a:t>(</a:t>
            </a:r>
            <a:r>
              <a:rPr lang="en-US" dirty="0" err="1" smtClean="0"/>
              <a:t>daje</a:t>
            </a:r>
            <a:r>
              <a:rPr lang="en-US" dirty="0" smtClean="0"/>
              <a:t> signal </a:t>
            </a:r>
            <a:r>
              <a:rPr lang="en-US" dirty="0" err="1" smtClean="0"/>
              <a:t>slike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grafickog</a:t>
            </a:r>
            <a:r>
              <a:rPr lang="en-US" dirty="0" smtClean="0"/>
              <a:t> </a:t>
            </a:r>
            <a:r>
              <a:rPr lang="en-US" dirty="0" err="1" smtClean="0"/>
              <a:t>adaptera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prosti</a:t>
            </a:r>
            <a:r>
              <a:rPr lang="en-US" dirty="0" smtClean="0"/>
              <a:t> </a:t>
            </a:r>
            <a:r>
              <a:rPr lang="en-US" dirty="0" err="1" smtClean="0"/>
              <a:t>baferi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graficki</a:t>
            </a:r>
            <a:r>
              <a:rPr lang="en-US" dirty="0" smtClean="0"/>
              <a:t> </a:t>
            </a:r>
            <a:r>
              <a:rPr lang="en-US" dirty="0" err="1" smtClean="0"/>
              <a:t>procesori</a:t>
            </a:r>
            <a:r>
              <a:rPr lang="en-US" dirty="0" smtClean="0"/>
              <a:t>(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grafickim</a:t>
            </a:r>
            <a:r>
              <a:rPr lang="en-US" dirty="0" smtClean="0"/>
              <a:t> </a:t>
            </a:r>
            <a:r>
              <a:rPr lang="en-US" dirty="0" err="1" smtClean="0"/>
              <a:t>procesorom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Video adapter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2 </a:t>
            </a:r>
            <a:r>
              <a:rPr lang="en-US" dirty="0" err="1" smtClean="0"/>
              <a:t>oblika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integrisan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maticnu</a:t>
            </a:r>
            <a:r>
              <a:rPr lang="en-US" dirty="0" smtClean="0"/>
              <a:t> </a:t>
            </a:r>
            <a:r>
              <a:rPr lang="en-US" dirty="0" err="1" smtClean="0"/>
              <a:t>plocu</a:t>
            </a:r>
            <a:r>
              <a:rPr lang="en-US" dirty="0" smtClean="0"/>
              <a:t>-u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cipa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nezavistan</a:t>
            </a:r>
            <a:r>
              <a:rPr lang="en-US" dirty="0" smtClean="0"/>
              <a:t> adapter(</a:t>
            </a:r>
            <a:r>
              <a:rPr lang="en-US" dirty="0" err="1" smtClean="0"/>
              <a:t>neintegrisan</a:t>
            </a:r>
            <a:r>
              <a:rPr lang="en-US" dirty="0" smtClean="0"/>
              <a:t>)-u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u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slotova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ploci</a:t>
            </a:r>
            <a:endParaRPr lang="en-US" dirty="0"/>
          </a:p>
        </p:txBody>
      </p:sp>
      <p:pic>
        <p:nvPicPr>
          <p:cNvPr id="1026" name="Picture 2" descr="C:\Users\pc\Desktop\Nvidia-Dismisses-Sandy-Bridge-Integrated-Graphics-as-a-Threa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2875092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4196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integrisana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5812" t="34375" r="50805" b="22917"/>
          <a:stretch>
            <a:fillRect/>
          </a:stretch>
        </p:blipFill>
        <p:spPr bwMode="auto">
          <a:xfrm>
            <a:off x="3581400" y="32004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GPU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dirty="0" err="1" smtClean="0"/>
              <a:t>novije</a:t>
            </a:r>
            <a:r>
              <a:rPr lang="en-US" dirty="0" smtClean="0"/>
              <a:t> </a:t>
            </a:r>
            <a:r>
              <a:rPr lang="en-US" dirty="0" err="1" smtClean="0"/>
              <a:t>generacije</a:t>
            </a:r>
            <a:r>
              <a:rPr lang="en-US" dirty="0" smtClean="0"/>
              <a:t>(</a:t>
            </a:r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geraficke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r>
              <a:rPr lang="en-US" dirty="0" smtClean="0"/>
              <a:t>),</a:t>
            </a:r>
            <a:r>
              <a:rPr lang="en-US" dirty="0" err="1" smtClean="0"/>
              <a:t>ubrzane</a:t>
            </a:r>
            <a:endParaRPr lang="en-US" dirty="0" smtClean="0"/>
          </a:p>
          <a:p>
            <a:r>
              <a:rPr lang="en-US" dirty="0" smtClean="0"/>
              <a:t>GPU-Graphics Processing Unit-</a:t>
            </a:r>
            <a:r>
              <a:rPr lang="en-US" b="1" dirty="0" err="1" smtClean="0"/>
              <a:t>graficki</a:t>
            </a:r>
            <a:r>
              <a:rPr lang="en-US" b="1" dirty="0" smtClean="0"/>
              <a:t> </a:t>
            </a:r>
            <a:r>
              <a:rPr lang="en-US" b="1" dirty="0" err="1" smtClean="0"/>
              <a:t>procesor</a:t>
            </a:r>
            <a:r>
              <a:rPr lang="en-US" dirty="0" err="1" smtClean="0"/>
              <a:t>-uobicajeni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graficku</a:t>
            </a:r>
            <a:r>
              <a:rPr lang="en-US" dirty="0" smtClean="0"/>
              <a:t> </a:t>
            </a:r>
            <a:r>
              <a:rPr lang="en-US" dirty="0" err="1" smtClean="0"/>
              <a:t>karticu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video </a:t>
            </a:r>
            <a:r>
              <a:rPr lang="en-US" dirty="0" err="1" smtClean="0"/>
              <a:t>procesorom</a:t>
            </a:r>
            <a:r>
              <a:rPr lang="en-US" dirty="0" smtClean="0"/>
              <a:t>(</a:t>
            </a:r>
            <a:r>
              <a:rPr lang="en-US" dirty="0" err="1" smtClean="0"/>
              <a:t>inace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video </a:t>
            </a:r>
            <a:r>
              <a:rPr lang="en-US" dirty="0" err="1" smtClean="0"/>
              <a:t>karte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GPU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poslove</a:t>
            </a:r>
            <a:r>
              <a:rPr lang="en-US" dirty="0" smtClean="0"/>
              <a:t> u </a:t>
            </a:r>
            <a:r>
              <a:rPr lang="en-US" dirty="0" err="1" smtClean="0"/>
              <a:t>vezi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dirty="0" err="1" smtClean="0"/>
              <a:t>preuzima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sebe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6618" t="13542" r="25988" b="17708"/>
          <a:stretch>
            <a:fillRect/>
          </a:stretch>
        </p:blipFill>
        <p:spPr bwMode="auto">
          <a:xfrm>
            <a:off x="3124200" y="2803849"/>
            <a:ext cx="6019800" cy="40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096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grafickih</a:t>
            </a:r>
            <a:r>
              <a:rPr lang="en-US" dirty="0" smtClean="0"/>
              <a:t> </a:t>
            </a:r>
            <a:r>
              <a:rPr lang="en-US" dirty="0" err="1" smtClean="0"/>
              <a:t>kartica</a:t>
            </a:r>
            <a:r>
              <a:rPr lang="en-US" dirty="0" smtClean="0"/>
              <a:t> </a:t>
            </a:r>
            <a:r>
              <a:rPr lang="en-US" dirty="0" err="1" smtClean="0"/>
              <a:t>novije</a:t>
            </a:r>
            <a:r>
              <a:rPr lang="en-US" dirty="0" smtClean="0"/>
              <a:t> </a:t>
            </a:r>
            <a:r>
              <a:rPr lang="en-US" dirty="0" err="1" smtClean="0"/>
              <a:t>generacije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PCB-</a:t>
            </a:r>
            <a:r>
              <a:rPr lang="en-US" dirty="0" err="1" smtClean="0"/>
              <a:t>stampana</a:t>
            </a:r>
            <a:r>
              <a:rPr lang="en-US" dirty="0" smtClean="0"/>
              <a:t> </a:t>
            </a:r>
            <a:r>
              <a:rPr lang="en-US" dirty="0" err="1" smtClean="0"/>
              <a:t>plocica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delovi</a:t>
            </a:r>
            <a:endParaRPr lang="en-US" dirty="0" smtClean="0"/>
          </a:p>
          <a:p>
            <a:r>
              <a:rPr lang="en-US" dirty="0" smtClean="0"/>
              <a:t>GPU-</a:t>
            </a:r>
            <a:r>
              <a:rPr lang="en-US" dirty="0" err="1" smtClean="0"/>
              <a:t>graficki</a:t>
            </a:r>
            <a:r>
              <a:rPr lang="en-US" dirty="0" smtClean="0"/>
              <a:t> </a:t>
            </a:r>
            <a:r>
              <a:rPr lang="en-US" dirty="0" err="1" smtClean="0"/>
              <a:t>procesor-glevni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kartice-vrsi</a:t>
            </a:r>
            <a:r>
              <a:rPr lang="en-US" dirty="0" smtClean="0"/>
              <a:t> </a:t>
            </a:r>
            <a:r>
              <a:rPr lang="en-US" dirty="0" err="1" smtClean="0"/>
              <a:t>obradu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(</a:t>
            </a:r>
            <a:r>
              <a:rPr lang="en-US" dirty="0" err="1" smtClean="0"/>
              <a:t>prevodi</a:t>
            </a:r>
            <a:r>
              <a:rPr lang="en-US" dirty="0" smtClean="0"/>
              <a:t> </a:t>
            </a:r>
            <a:r>
              <a:rPr lang="en-US" dirty="0" err="1" smtClean="0"/>
              <a:t>bionarni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u </a:t>
            </a:r>
            <a:r>
              <a:rPr lang="en-US" dirty="0" err="1" smtClean="0"/>
              <a:t>sliku</a:t>
            </a:r>
            <a:r>
              <a:rPr lang="en-US" dirty="0" smtClean="0"/>
              <a:t>)</a:t>
            </a:r>
          </a:p>
          <a:p>
            <a:r>
              <a:rPr lang="en-US" dirty="0" smtClean="0"/>
              <a:t>VRAM-Video RAM –</a:t>
            </a:r>
            <a:r>
              <a:rPr lang="en-US" dirty="0" err="1" smtClean="0"/>
              <a:t>memorija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Konektor-PCI,PCIe,AGP</a:t>
            </a:r>
            <a:r>
              <a:rPr lang="en-US" dirty="0" smtClean="0"/>
              <a:t>(</a:t>
            </a:r>
            <a:r>
              <a:rPr lang="en-US" dirty="0" err="1" smtClean="0"/>
              <a:t>interfejs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procesoru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Izlazi</a:t>
            </a:r>
            <a:r>
              <a:rPr lang="en-US" dirty="0" smtClean="0"/>
              <a:t>-VGA,DVI,VIVO,HDMI</a:t>
            </a:r>
            <a:r>
              <a:rPr lang="en-US" dirty="0" smtClean="0"/>
              <a:t>…(</a:t>
            </a:r>
            <a:r>
              <a:rPr lang="en-US" dirty="0" err="1" smtClean="0"/>
              <a:t>interfejs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uredjajima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prikazivanje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Hladnjak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ventilatorom</a:t>
            </a:r>
            <a:r>
              <a:rPr lang="en-US" dirty="0" smtClean="0"/>
              <a:t>(GPU se </a:t>
            </a:r>
            <a:r>
              <a:rPr lang="en-US" dirty="0" err="1" smtClean="0"/>
              <a:t>sastoji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tranzistora</a:t>
            </a:r>
            <a:r>
              <a:rPr lang="en-US" dirty="0" smtClean="0"/>
              <a:t> pa se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zagreva</a:t>
            </a:r>
            <a:r>
              <a:rPr lang="en-US" dirty="0" smtClean="0"/>
              <a:t>)-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hladjenje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pasivni</a:t>
            </a:r>
            <a:r>
              <a:rPr lang="en-US" dirty="0" smtClean="0"/>
              <a:t> </a:t>
            </a:r>
            <a:r>
              <a:rPr lang="en-US" dirty="0" err="1" smtClean="0"/>
              <a:t>hladnjak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VRAM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Uproscena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sema</a:t>
            </a:r>
            <a:r>
              <a:rPr lang="en-US" dirty="0" smtClean="0"/>
              <a:t> video </a:t>
            </a:r>
            <a:r>
              <a:rPr lang="en-US" dirty="0" err="1" smtClean="0"/>
              <a:t>kartice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-1136" b="11044"/>
          <a:stretch>
            <a:fillRect/>
          </a:stretch>
        </p:blipFill>
        <p:spPr bwMode="auto">
          <a:xfrm>
            <a:off x="304800" y="1981200"/>
            <a:ext cx="852745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580</TotalTime>
  <Words>901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Kontroleri</vt:lpstr>
      <vt:lpstr>Kontroleri-pojam</vt:lpstr>
      <vt:lpstr>Zadaci kontrolera i primeri </vt:lpstr>
      <vt:lpstr>Zvucna,graficka i mrezna kartica-kao primeri kontrolera </vt:lpstr>
      <vt:lpstr>Video (graficka) kartica-VGA card</vt:lpstr>
      <vt:lpstr>Slide 6</vt:lpstr>
      <vt:lpstr>GPU</vt:lpstr>
      <vt:lpstr>Delovi grafickih kartica novije generacije</vt:lpstr>
      <vt:lpstr>Uproscena blok sema video kartice</vt:lpstr>
      <vt:lpstr>Slide 10</vt:lpstr>
      <vt:lpstr>Karakteristike graficke kartice</vt:lpstr>
      <vt:lpstr>Interfejsi graficke kartice</vt:lpstr>
      <vt:lpstr>Postoje nekoliko vrsta priključaka monitora na grafičku karticu</vt:lpstr>
      <vt:lpstr>Slide 14</vt:lpstr>
      <vt:lpstr>Novije tehnologije</vt:lpstr>
      <vt:lpstr>Zakljucak                     Zadatak</vt:lpstr>
      <vt:lpstr>Zvucna kartica(audio)-sound card</vt:lpstr>
      <vt:lpstr>Slide 18</vt:lpstr>
      <vt:lpstr>Delovi zvucne kartice</vt:lpstr>
      <vt:lpstr>Ulazi i izlazi na zvucnoj kartici</vt:lpstr>
      <vt:lpstr>Slide 21</vt:lpstr>
      <vt:lpstr>Mrezna kartica-NIC</vt:lpstr>
      <vt:lpstr>Slide 23</vt:lpstr>
      <vt:lpstr>Slide 24</vt:lpstr>
      <vt:lpstr>Vrste mreznih kartica</vt:lpstr>
      <vt:lpstr>Ostale kartice u racunaru</vt:lpstr>
      <vt:lpstr>TV kartica</vt:lpstr>
      <vt:lpstr>TV/FM Kartica  </vt:lpstr>
      <vt:lpstr>Faks Modem Voice kartica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Kontroleri</dc:title>
  <dc:creator>pc</dc:creator>
  <cp:lastModifiedBy>pc</cp:lastModifiedBy>
  <cp:revision>127</cp:revision>
  <dcterms:created xsi:type="dcterms:W3CDTF">2006-08-16T00:00:00Z</dcterms:created>
  <dcterms:modified xsi:type="dcterms:W3CDTF">2019-04-16T18:23:11Z</dcterms:modified>
</cp:coreProperties>
</file>