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78" r:id="rId5"/>
    <p:sldId id="273" r:id="rId6"/>
    <p:sldId id="274" r:id="rId7"/>
    <p:sldId id="258" r:id="rId8"/>
    <p:sldId id="261" r:id="rId9"/>
    <p:sldId id="263" r:id="rId10"/>
    <p:sldId id="260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5" r:id="rId19"/>
    <p:sldId id="277" r:id="rId20"/>
    <p:sldId id="271" r:id="rId21"/>
    <p:sldId id="276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1.Merenje </a:t>
            </a:r>
            <a:r>
              <a:rPr lang="en-US" b="1" dirty="0" err="1" smtClean="0">
                <a:solidFill>
                  <a:schemeClr val="tx1"/>
                </a:solidFill>
              </a:rPr>
              <a:t>struje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napona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2.Merenje R,L </a:t>
            </a:r>
            <a:r>
              <a:rPr lang="en-US" b="1" dirty="0" err="1" smtClean="0">
                <a:solidFill>
                  <a:schemeClr val="tx1"/>
                </a:solidFill>
              </a:rPr>
              <a:t>i</a:t>
            </a:r>
            <a:r>
              <a:rPr lang="en-US" b="1" dirty="0" smtClean="0">
                <a:solidFill>
                  <a:schemeClr val="tx1"/>
                </a:solidFill>
              </a:rPr>
              <a:t> C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3.Merenje </a:t>
            </a:r>
            <a:r>
              <a:rPr lang="en-US" b="1" dirty="0" err="1" smtClean="0">
                <a:solidFill>
                  <a:schemeClr val="tx1"/>
                </a:solidFill>
              </a:rPr>
              <a:t>snage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4.Merenje </a:t>
            </a:r>
            <a:r>
              <a:rPr lang="en-US" b="1" dirty="0" err="1" smtClean="0">
                <a:solidFill>
                  <a:schemeClr val="tx1"/>
                </a:solidFill>
              </a:rPr>
              <a:t>frekvencije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Elektricna merenja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Unimer-analogni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digitalni</a:t>
            </a:r>
            <a:endParaRPr lang="en-US" dirty="0"/>
          </a:p>
        </p:txBody>
      </p:sp>
      <p:pic>
        <p:nvPicPr>
          <p:cNvPr id="3074" name="Picture 2" descr="C:\Users\pc\Desktop\analogunimer-iskra-mi7045.jpg"/>
          <p:cNvPicPr>
            <a:picLocks noChangeAspect="1" noChangeArrowheads="1"/>
          </p:cNvPicPr>
          <p:nvPr/>
        </p:nvPicPr>
        <p:blipFill>
          <a:blip r:embed="rId2"/>
          <a:srcRect l="19214" t="3494" r="21397"/>
          <a:stretch>
            <a:fillRect/>
          </a:stretch>
        </p:blipFill>
        <p:spPr bwMode="auto">
          <a:xfrm>
            <a:off x="1219200" y="1905000"/>
            <a:ext cx="2590800" cy="4210050"/>
          </a:xfrm>
          <a:prstGeom prst="rect">
            <a:avLst/>
          </a:prstGeom>
          <a:noFill/>
        </p:spPr>
      </p:pic>
      <p:pic>
        <p:nvPicPr>
          <p:cNvPr id="5" name="Picture 4" descr="C:\Users\Mis\Desktop\imag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057400"/>
            <a:ext cx="2514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Galvanometar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28800"/>
            <a:ext cx="3302724" cy="386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Mis\Desktop\EM22-500x5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05000"/>
            <a:ext cx="3950539" cy="356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162800" cy="868362"/>
          </a:xfrm>
        </p:spPr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Merenje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otpornosti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7772400" cy="44196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Moze</a:t>
            </a:r>
            <a:r>
              <a:rPr lang="en-US" dirty="0" smtClean="0"/>
              <a:t> se </a:t>
            </a:r>
            <a:r>
              <a:rPr lang="en-US" dirty="0" err="1" smtClean="0"/>
              <a:t>meriti</a:t>
            </a:r>
            <a:r>
              <a:rPr lang="en-US" dirty="0" smtClean="0"/>
              <a:t> </a:t>
            </a:r>
            <a:r>
              <a:rPr lang="en-US" dirty="0" err="1" smtClean="0"/>
              <a:t>raznim</a:t>
            </a:r>
            <a:r>
              <a:rPr lang="en-US" dirty="0" smtClean="0"/>
              <a:t> </a:t>
            </a:r>
            <a:r>
              <a:rPr lang="en-US" dirty="0" err="1" smtClean="0"/>
              <a:t>metodama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instrumentima.Izbor</a:t>
            </a:r>
            <a:r>
              <a:rPr lang="en-US" dirty="0" smtClean="0"/>
              <a:t> </a:t>
            </a:r>
            <a:r>
              <a:rPr lang="en-US" dirty="0" err="1" smtClean="0"/>
              <a:t>zavisi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vrste</a:t>
            </a:r>
            <a:r>
              <a:rPr lang="en-US" dirty="0" smtClean="0"/>
              <a:t> </a:t>
            </a:r>
            <a:r>
              <a:rPr lang="en-US" dirty="0" err="1" smtClean="0"/>
              <a:t>otpora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njegove</a:t>
            </a:r>
            <a:r>
              <a:rPr lang="en-US" dirty="0" smtClean="0"/>
              <a:t> </a:t>
            </a:r>
            <a:r>
              <a:rPr lang="en-US" dirty="0" err="1" smtClean="0"/>
              <a:t>velicine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err="1" smtClean="0"/>
              <a:t>Otpornost</a:t>
            </a:r>
            <a:r>
              <a:rPr lang="en-US" dirty="0" smtClean="0"/>
              <a:t> se </a:t>
            </a:r>
            <a:r>
              <a:rPr lang="en-US" dirty="0" err="1" smtClean="0"/>
              <a:t>meri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sledece</a:t>
            </a:r>
            <a:r>
              <a:rPr lang="en-US" dirty="0" smtClean="0"/>
              <a:t> </a:t>
            </a:r>
            <a:r>
              <a:rPr lang="en-US" dirty="0" err="1" smtClean="0"/>
              <a:t>nacine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Direktno-instrumentima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Ommetar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Unimer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Megaommetar</a:t>
            </a: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dirty="0" err="1" smtClean="0"/>
              <a:t>Indirektno</a:t>
            </a:r>
            <a:r>
              <a:rPr lang="en-US" dirty="0" smtClean="0"/>
              <a:t> </a:t>
            </a:r>
            <a:r>
              <a:rPr lang="en-US" dirty="0" err="1" smtClean="0"/>
              <a:t>tj.stujno-naponska</a:t>
            </a:r>
            <a:r>
              <a:rPr lang="en-US" dirty="0" smtClean="0"/>
              <a:t> </a:t>
            </a:r>
            <a:r>
              <a:rPr lang="en-US" dirty="0" err="1" smtClean="0"/>
              <a:t>metoda</a:t>
            </a:r>
            <a:endParaRPr lang="en-US" dirty="0" smtClean="0"/>
          </a:p>
          <a:p>
            <a:r>
              <a:rPr lang="en-US" dirty="0" err="1" smtClean="0"/>
              <a:t>Mernim</a:t>
            </a:r>
            <a:r>
              <a:rPr lang="en-US" dirty="0" smtClean="0"/>
              <a:t> </a:t>
            </a:r>
            <a:r>
              <a:rPr lang="en-US" dirty="0" err="1" smtClean="0"/>
              <a:t>mostom-Vitstonov,Kelvinov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Ommetar-analogni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digitalni</a:t>
            </a:r>
            <a:endParaRPr lang="en-US" dirty="0"/>
          </a:p>
        </p:txBody>
      </p:sp>
      <p:pic>
        <p:nvPicPr>
          <p:cNvPr id="4" name="Content Placeholder 3" descr="C:\Users\Mis\Desktop\Ohmmeter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2895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410200"/>
            <a:ext cx="2667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371600"/>
            <a:ext cx="381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Megaommetar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81200"/>
            <a:ext cx="4099524" cy="368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Merni</a:t>
            </a:r>
            <a:r>
              <a:rPr lang="en-US" dirty="0" smtClean="0"/>
              <a:t> most-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merenje</a:t>
            </a:r>
            <a:r>
              <a:rPr lang="en-US" dirty="0" smtClean="0"/>
              <a:t> R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18974" t="27907" r="19369" b="18088"/>
          <a:stretch>
            <a:fillRect/>
          </a:stretch>
        </p:blipFill>
        <p:spPr bwMode="auto">
          <a:xfrm>
            <a:off x="457200" y="1371600"/>
            <a:ext cx="7772400" cy="382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9110" t="2067" r="9787"/>
          <a:stretch>
            <a:fillRect/>
          </a:stretch>
        </p:blipFill>
        <p:spPr bwMode="auto">
          <a:xfrm>
            <a:off x="990600" y="1066800"/>
            <a:ext cx="7239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8693" y="2241182"/>
            <a:ext cx="4623813" cy="298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10200" y="5486400"/>
            <a:ext cx="3656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Merni</a:t>
            </a:r>
            <a:r>
              <a:rPr lang="en-US" sz="2400" dirty="0" smtClean="0"/>
              <a:t> most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merenje</a:t>
            </a:r>
            <a:r>
              <a:rPr lang="en-US" sz="2400" dirty="0" smtClean="0"/>
              <a:t> R,L </a:t>
            </a:r>
            <a:r>
              <a:rPr lang="en-US" sz="2400" dirty="0" err="1" smtClean="0"/>
              <a:t>i</a:t>
            </a:r>
            <a:r>
              <a:rPr lang="en-US" sz="2400" dirty="0" smtClean="0"/>
              <a:t> C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772400" cy="3349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C000"/>
                </a:solidFill>
              </a:rPr>
              <a:t>Merenje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induktivnosti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14400"/>
            <a:ext cx="8382000" cy="5562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err="1" smtClean="0"/>
              <a:t>Induktivnost</a:t>
            </a:r>
            <a:r>
              <a:rPr lang="en-US" dirty="0" smtClean="0"/>
              <a:t> </a:t>
            </a:r>
            <a:r>
              <a:rPr lang="en-US" dirty="0" err="1" smtClean="0"/>
              <a:t>kalema</a:t>
            </a:r>
            <a:r>
              <a:rPr lang="en-US" dirty="0" smtClean="0"/>
              <a:t> se </a:t>
            </a:r>
            <a:r>
              <a:rPr lang="en-US" dirty="0" err="1" smtClean="0"/>
              <a:t>moze</a:t>
            </a:r>
            <a:r>
              <a:rPr lang="en-US" dirty="0" smtClean="0"/>
              <a:t> </a:t>
            </a:r>
            <a:r>
              <a:rPr lang="en-US" dirty="0" err="1" smtClean="0"/>
              <a:t>izmeriti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pomocu</a:t>
            </a:r>
            <a:r>
              <a:rPr lang="en-US" dirty="0" smtClean="0"/>
              <a:t> </a:t>
            </a:r>
            <a:r>
              <a:rPr lang="en-US" dirty="0" err="1" smtClean="0"/>
              <a:t>mosta-mosna</a:t>
            </a:r>
            <a:r>
              <a:rPr lang="en-US" dirty="0" smtClean="0"/>
              <a:t> </a:t>
            </a:r>
            <a:r>
              <a:rPr lang="en-US" dirty="0" err="1" smtClean="0"/>
              <a:t>metoda-Maksvelov</a:t>
            </a:r>
            <a:r>
              <a:rPr lang="en-US" dirty="0" smtClean="0"/>
              <a:t> most</a:t>
            </a:r>
          </a:p>
          <a:p>
            <a:r>
              <a:rPr lang="en-US" dirty="0" err="1" smtClean="0"/>
              <a:t>strujno</a:t>
            </a:r>
            <a:r>
              <a:rPr lang="en-US" dirty="0" smtClean="0"/>
              <a:t> </a:t>
            </a:r>
            <a:r>
              <a:rPr lang="en-US" dirty="0" err="1" smtClean="0"/>
              <a:t>naponskom</a:t>
            </a:r>
            <a:r>
              <a:rPr lang="en-US" dirty="0" smtClean="0"/>
              <a:t> </a:t>
            </a:r>
            <a:r>
              <a:rPr lang="en-US" dirty="0" err="1" smtClean="0"/>
              <a:t>metodom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U/I </a:t>
            </a:r>
            <a:r>
              <a:rPr lang="en-US" b="1" dirty="0" err="1" smtClean="0"/>
              <a:t>metoda</a:t>
            </a:r>
            <a:endParaRPr lang="en-US" b="1" dirty="0" smtClean="0"/>
          </a:p>
          <a:p>
            <a:pPr>
              <a:buNone/>
            </a:pPr>
            <a:r>
              <a:rPr lang="vi-VN" sz="2400" dirty="0" smtClean="0"/>
              <a:t>Zavojnica ima dve vrste otpora</a:t>
            </a:r>
            <a:r>
              <a:rPr lang="en-US" sz="2400" dirty="0" smtClean="0"/>
              <a:t>-</a:t>
            </a:r>
            <a:r>
              <a:rPr lang="vi-VN" sz="2400" dirty="0" smtClean="0"/>
              <a:t>omski i induktivni. </a:t>
            </a:r>
            <a:endParaRPr lang="en-US" sz="2400" dirty="0" smtClean="0"/>
          </a:p>
          <a:p>
            <a:pPr>
              <a:buNone/>
            </a:pPr>
            <a:r>
              <a:rPr lang="vi-VN" sz="2400" dirty="0" smtClean="0"/>
              <a:t>Omski otpor određujemo merenjem jednosmerne struje i napona, a induktivni merenjem naizmenične struje i napona.</a:t>
            </a:r>
            <a:endParaRPr lang="en-US" sz="2400" dirty="0" smtClean="0"/>
          </a:p>
          <a:p>
            <a:pPr>
              <a:buNone/>
            </a:pPr>
            <a:r>
              <a:rPr lang="en-US" dirty="0" err="1" smtClean="0"/>
              <a:t>Merenje</a:t>
            </a:r>
            <a:r>
              <a:rPr lang="en-US" dirty="0" smtClean="0"/>
              <a:t> </a:t>
            </a:r>
            <a:r>
              <a:rPr lang="en-US" dirty="0" err="1" smtClean="0"/>
              <a:t>omskog</a:t>
            </a:r>
            <a:r>
              <a:rPr lang="en-US" dirty="0" smtClean="0"/>
              <a:t> </a:t>
            </a:r>
            <a:r>
              <a:rPr lang="en-US" dirty="0" err="1" smtClean="0"/>
              <a:t>otpora</a:t>
            </a:r>
            <a:r>
              <a:rPr lang="en-US" dirty="0" smtClean="0"/>
              <a:t> </a:t>
            </a:r>
            <a:r>
              <a:rPr lang="en-US" dirty="0" err="1" smtClean="0"/>
              <a:t>izvršićemo</a:t>
            </a:r>
            <a:r>
              <a:rPr lang="en-US" dirty="0" smtClean="0"/>
              <a:t> </a:t>
            </a:r>
            <a:r>
              <a:rPr lang="en-US" dirty="0" err="1" smtClean="0"/>
              <a:t>merenjem</a:t>
            </a:r>
            <a:r>
              <a:rPr lang="en-US" dirty="0" smtClean="0"/>
              <a:t> </a:t>
            </a:r>
            <a:r>
              <a:rPr lang="en-US" dirty="0" err="1" smtClean="0"/>
              <a:t>struje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napona</a:t>
            </a:r>
            <a:r>
              <a:rPr lang="en-US" dirty="0" smtClean="0"/>
              <a:t>(</a:t>
            </a:r>
            <a:r>
              <a:rPr lang="en-US" dirty="0" err="1" smtClean="0"/>
              <a:t>indirektno</a:t>
            </a:r>
            <a:r>
              <a:rPr lang="en-US" dirty="0" smtClean="0"/>
              <a:t>) - </a:t>
            </a:r>
            <a:r>
              <a:rPr lang="en-US" dirty="0" err="1" smtClean="0"/>
              <a:t>izračunaćemo</a:t>
            </a:r>
            <a:r>
              <a:rPr lang="en-US" dirty="0" smtClean="0"/>
              <a:t> </a:t>
            </a:r>
            <a:r>
              <a:rPr lang="en-US" dirty="0" err="1" smtClean="0"/>
              <a:t>omski</a:t>
            </a:r>
            <a:r>
              <a:rPr lang="en-US" dirty="0" smtClean="0"/>
              <a:t> </a:t>
            </a:r>
            <a:r>
              <a:rPr lang="en-US" dirty="0" err="1" smtClean="0"/>
              <a:t>otpor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R=UI. </a:t>
            </a:r>
            <a:r>
              <a:rPr lang="en-US" dirty="0" err="1" smtClean="0"/>
              <a:t>Vrednost</a:t>
            </a:r>
            <a:r>
              <a:rPr lang="en-US" dirty="0" smtClean="0"/>
              <a:t> </a:t>
            </a:r>
            <a:r>
              <a:rPr lang="en-US" dirty="0" err="1" smtClean="0"/>
              <a:t>omskog</a:t>
            </a:r>
            <a:r>
              <a:rPr lang="en-US" dirty="0" smtClean="0"/>
              <a:t> </a:t>
            </a:r>
            <a:r>
              <a:rPr lang="en-US" dirty="0" err="1" smtClean="0"/>
              <a:t>otpora</a:t>
            </a:r>
            <a:r>
              <a:rPr lang="en-US" dirty="0" smtClean="0"/>
              <a:t> </a:t>
            </a:r>
            <a:r>
              <a:rPr lang="en-US" dirty="0" err="1" smtClean="0"/>
              <a:t>zavojnice</a:t>
            </a:r>
            <a:r>
              <a:rPr lang="en-US" dirty="0" smtClean="0"/>
              <a:t> je </a:t>
            </a:r>
            <a:r>
              <a:rPr lang="en-US" dirty="0" err="1" smtClean="0"/>
              <a:t>stalna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err="1" smtClean="0"/>
              <a:t>Merenje</a:t>
            </a:r>
            <a:r>
              <a:rPr lang="en-US" dirty="0" smtClean="0"/>
              <a:t> </a:t>
            </a:r>
            <a:r>
              <a:rPr lang="en-US" dirty="0" err="1" smtClean="0"/>
              <a:t>induktivnog</a:t>
            </a:r>
            <a:r>
              <a:rPr lang="en-US" dirty="0" smtClean="0"/>
              <a:t> </a:t>
            </a:r>
            <a:r>
              <a:rPr lang="en-US" dirty="0" err="1" smtClean="0"/>
              <a:t>otpora</a:t>
            </a:r>
            <a:r>
              <a:rPr lang="en-US" dirty="0" smtClean="0"/>
              <a:t> </a:t>
            </a:r>
            <a:r>
              <a:rPr lang="en-US" dirty="0" err="1" smtClean="0"/>
              <a:t>izvršićemo</a:t>
            </a:r>
            <a:r>
              <a:rPr lang="en-US" dirty="0" smtClean="0"/>
              <a:t> </a:t>
            </a:r>
            <a:r>
              <a:rPr lang="en-US" dirty="0" err="1" smtClean="0"/>
              <a:t>takodje</a:t>
            </a:r>
            <a:r>
              <a:rPr lang="en-US" dirty="0" smtClean="0"/>
              <a:t>  </a:t>
            </a:r>
            <a:r>
              <a:rPr lang="en-US" dirty="0" err="1" smtClean="0"/>
              <a:t>indirektno</a:t>
            </a:r>
            <a:r>
              <a:rPr lang="en-US" dirty="0" smtClean="0"/>
              <a:t>, </a:t>
            </a:r>
            <a:r>
              <a:rPr lang="en-US" dirty="0" err="1" smtClean="0"/>
              <a:t>merenjem</a:t>
            </a:r>
            <a:r>
              <a:rPr lang="en-US" dirty="0" smtClean="0"/>
              <a:t> </a:t>
            </a:r>
            <a:r>
              <a:rPr lang="en-US" dirty="0" err="1" smtClean="0"/>
              <a:t>naizmeničnog</a:t>
            </a:r>
            <a:r>
              <a:rPr lang="en-US" dirty="0" smtClean="0"/>
              <a:t> </a:t>
            </a:r>
            <a:r>
              <a:rPr lang="en-US" dirty="0" err="1" smtClean="0"/>
              <a:t>napona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struje</a:t>
            </a:r>
            <a:r>
              <a:rPr lang="en-US" dirty="0" smtClean="0"/>
              <a:t> pa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obrascu</a:t>
            </a:r>
            <a:r>
              <a:rPr lang="en-US" dirty="0" smtClean="0"/>
              <a:t> Z=U/I </a:t>
            </a:r>
            <a:r>
              <a:rPr lang="en-US" dirty="0" err="1" smtClean="0"/>
              <a:t>izračunaćemo</a:t>
            </a:r>
            <a:r>
              <a:rPr lang="en-US" dirty="0" smtClean="0"/>
              <a:t> </a:t>
            </a:r>
            <a:r>
              <a:rPr lang="en-US" dirty="0" err="1" smtClean="0"/>
              <a:t>impedansu</a:t>
            </a:r>
            <a:r>
              <a:rPr lang="en-US" dirty="0" smtClean="0"/>
              <a:t> Z.</a:t>
            </a:r>
          </a:p>
          <a:p>
            <a:pPr>
              <a:buNone/>
            </a:pPr>
            <a:r>
              <a:rPr lang="en-US" dirty="0" smtClean="0"/>
              <a:t>Na </a:t>
            </a:r>
            <a:r>
              <a:rPr lang="en-US" dirty="0" err="1" smtClean="0"/>
              <a:t>osnovu</a:t>
            </a:r>
            <a:r>
              <a:rPr lang="en-US" dirty="0" smtClean="0"/>
              <a:t> </a:t>
            </a:r>
            <a:r>
              <a:rPr lang="en-US" dirty="0" err="1" smtClean="0"/>
              <a:t>vrednosti</a:t>
            </a:r>
            <a:r>
              <a:rPr lang="en-US" dirty="0" smtClean="0"/>
              <a:t> Z </a:t>
            </a:r>
            <a:r>
              <a:rPr lang="en-US" dirty="0" err="1" smtClean="0"/>
              <a:t>i</a:t>
            </a:r>
            <a:r>
              <a:rPr lang="en-US" dirty="0" smtClean="0"/>
              <a:t> R </a:t>
            </a:r>
            <a:r>
              <a:rPr lang="en-US" dirty="0" err="1" smtClean="0"/>
              <a:t>izračunaćemo</a:t>
            </a:r>
            <a:r>
              <a:rPr lang="en-US" dirty="0" smtClean="0"/>
              <a:t> X</a:t>
            </a:r>
            <a:r>
              <a:rPr lang="en-US" baseline="-25000" dirty="0" smtClean="0"/>
              <a:t>L</a:t>
            </a:r>
            <a:r>
              <a:rPr lang="en-US" dirty="0" smtClean="0"/>
              <a:t>=Z-R.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Pošto</a:t>
            </a:r>
            <a:r>
              <a:rPr lang="en-US" dirty="0" smtClean="0"/>
              <a:t> je X</a:t>
            </a:r>
            <a:r>
              <a:rPr lang="en-US" baseline="-25000" dirty="0" smtClean="0"/>
              <a:t>L</a:t>
            </a:r>
            <a:r>
              <a:rPr lang="en-US" dirty="0" smtClean="0"/>
              <a:t>=</a:t>
            </a:r>
            <a:r>
              <a:rPr lang="el-GR" dirty="0" smtClean="0"/>
              <a:t>ω</a:t>
            </a:r>
            <a:r>
              <a:rPr lang="en-US" dirty="0" smtClean="0"/>
              <a:t>L </a:t>
            </a:r>
            <a:r>
              <a:rPr lang="en-US" dirty="0" err="1" smtClean="0"/>
              <a:t>induktivnost</a:t>
            </a:r>
            <a:r>
              <a:rPr lang="en-US" dirty="0" smtClean="0"/>
              <a:t> L </a:t>
            </a:r>
            <a:r>
              <a:rPr lang="en-US" dirty="0" err="1" smtClean="0"/>
              <a:t>će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L=X</a:t>
            </a:r>
            <a:r>
              <a:rPr lang="en-US" baseline="-25000" dirty="0" smtClean="0"/>
              <a:t>L</a:t>
            </a:r>
            <a:r>
              <a:rPr lang="en-US" dirty="0" smtClean="0"/>
              <a:t>/</a:t>
            </a:r>
            <a:r>
              <a:rPr lang="el-GR" dirty="0" smtClean="0"/>
              <a:t>ω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čemu</a:t>
            </a:r>
            <a:r>
              <a:rPr lang="en-US" dirty="0" smtClean="0"/>
              <a:t> je f=50Hz const.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C000"/>
                </a:solidFill>
              </a:rPr>
              <a:t>Merenje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kapacitivnosti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Mosnom</a:t>
            </a:r>
            <a:r>
              <a:rPr lang="en-US" dirty="0" smtClean="0"/>
              <a:t> </a:t>
            </a:r>
            <a:r>
              <a:rPr lang="en-US" dirty="0" err="1" smtClean="0"/>
              <a:t>metodom-Vinov</a:t>
            </a:r>
            <a:r>
              <a:rPr lang="en-US" dirty="0" smtClean="0"/>
              <a:t> most</a:t>
            </a:r>
          </a:p>
          <a:p>
            <a:r>
              <a:rPr lang="en-US" dirty="0" err="1" smtClean="0"/>
              <a:t>strujno</a:t>
            </a:r>
            <a:r>
              <a:rPr lang="en-US" dirty="0" smtClean="0"/>
              <a:t> </a:t>
            </a:r>
            <a:r>
              <a:rPr lang="en-US" dirty="0" err="1" smtClean="0"/>
              <a:t>naponskom</a:t>
            </a:r>
            <a:r>
              <a:rPr lang="en-US" dirty="0" smtClean="0"/>
              <a:t> </a:t>
            </a:r>
            <a:r>
              <a:rPr lang="en-US" dirty="0" err="1" smtClean="0"/>
              <a:t>metodom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Stujno</a:t>
            </a:r>
            <a:r>
              <a:rPr lang="en-US" dirty="0" smtClean="0"/>
              <a:t> </a:t>
            </a:r>
            <a:r>
              <a:rPr lang="en-US" dirty="0" err="1" smtClean="0"/>
              <a:t>naponska</a:t>
            </a:r>
            <a:r>
              <a:rPr lang="en-US" dirty="0" smtClean="0"/>
              <a:t> </a:t>
            </a:r>
            <a:r>
              <a:rPr lang="en-US" dirty="0" err="1" smtClean="0"/>
              <a:t>metoda</a:t>
            </a:r>
            <a:r>
              <a:rPr lang="en-US" dirty="0" smtClean="0"/>
              <a:t> je </a:t>
            </a:r>
            <a:r>
              <a:rPr lang="en-US" dirty="0" err="1" smtClean="0"/>
              <a:t>kao</a:t>
            </a:r>
            <a:r>
              <a:rPr lang="en-US" dirty="0" smtClean="0"/>
              <a:t> u </a:t>
            </a:r>
            <a:r>
              <a:rPr lang="en-US" dirty="0" err="1" smtClean="0"/>
              <a:t>slucaju</a:t>
            </a:r>
            <a:r>
              <a:rPr lang="en-US" dirty="0" smtClean="0"/>
              <a:t> </a:t>
            </a:r>
            <a:r>
              <a:rPr lang="en-US" dirty="0" err="1" smtClean="0"/>
              <a:t>kalema</a:t>
            </a:r>
            <a:r>
              <a:rPr lang="en-US" dirty="0" smtClean="0"/>
              <a:t> s </a:t>
            </a:r>
            <a:r>
              <a:rPr lang="en-US" dirty="0" err="1" smtClean="0"/>
              <a:t>tim</a:t>
            </a:r>
            <a:r>
              <a:rPr lang="en-US" dirty="0" smtClean="0"/>
              <a:t> </a:t>
            </a:r>
            <a:r>
              <a:rPr lang="en-US" dirty="0" err="1" smtClean="0"/>
              <a:t>sto</a:t>
            </a:r>
            <a:r>
              <a:rPr lang="en-US" dirty="0" smtClean="0"/>
              <a:t> je </a:t>
            </a:r>
            <a:r>
              <a:rPr lang="en-US" dirty="0" err="1" smtClean="0"/>
              <a:t>vrednost</a:t>
            </a:r>
            <a:r>
              <a:rPr lang="en-US" dirty="0" smtClean="0"/>
              <a:t> </a:t>
            </a:r>
            <a:r>
              <a:rPr lang="en-US" dirty="0" err="1" smtClean="0"/>
              <a:t>kapacitivnosti</a:t>
            </a:r>
            <a:r>
              <a:rPr lang="en-US" dirty="0" smtClean="0"/>
              <a:t> </a:t>
            </a:r>
            <a:r>
              <a:rPr lang="en-US" dirty="0" err="1" smtClean="0"/>
              <a:t>dobijena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obrascu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44143" t="51476" r="50732" b="41666"/>
          <a:stretch>
            <a:fillRect/>
          </a:stretch>
        </p:blipFill>
        <p:spPr bwMode="auto">
          <a:xfrm>
            <a:off x="1905000" y="3962400"/>
            <a:ext cx="1600200" cy="120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Merenja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Struje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napona</a:t>
            </a:r>
            <a:endParaRPr lang="en-US" dirty="0" smtClean="0"/>
          </a:p>
          <a:p>
            <a:pPr lvl="0"/>
            <a:r>
              <a:rPr lang="en-US" dirty="0" err="1" smtClean="0"/>
              <a:t>Otpornosti</a:t>
            </a:r>
            <a:endParaRPr lang="en-US" dirty="0" smtClean="0"/>
          </a:p>
          <a:p>
            <a:pPr lvl="0"/>
            <a:r>
              <a:rPr lang="en-US" dirty="0" err="1" smtClean="0"/>
              <a:t>Kapacitivnosti</a:t>
            </a:r>
            <a:endParaRPr lang="en-US" dirty="0" smtClean="0"/>
          </a:p>
          <a:p>
            <a:pPr lvl="0"/>
            <a:r>
              <a:rPr lang="en-US" dirty="0" err="1" smtClean="0"/>
              <a:t>Induktivnosti</a:t>
            </a:r>
            <a:endParaRPr lang="en-US" dirty="0" smtClean="0"/>
          </a:p>
          <a:p>
            <a:pPr lvl="0"/>
            <a:r>
              <a:rPr lang="en-US" dirty="0" err="1" smtClean="0"/>
              <a:t>Snage</a:t>
            </a:r>
            <a:r>
              <a:rPr lang="en-US" dirty="0" smtClean="0"/>
              <a:t> </a:t>
            </a:r>
          </a:p>
          <a:p>
            <a:pPr lvl="0"/>
            <a:r>
              <a:rPr lang="en-US" dirty="0" err="1" smtClean="0"/>
              <a:t>Frekvencije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C000"/>
                </a:solidFill>
              </a:rPr>
              <a:t>Merenje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snage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Snaga</a:t>
            </a:r>
            <a:r>
              <a:rPr lang="en-US" dirty="0" smtClean="0"/>
              <a:t> se </a:t>
            </a:r>
            <a:r>
              <a:rPr lang="en-US" dirty="0" err="1" smtClean="0"/>
              <a:t>moze</a:t>
            </a:r>
            <a:r>
              <a:rPr lang="en-US" dirty="0" smtClean="0"/>
              <a:t> </a:t>
            </a:r>
            <a:r>
              <a:rPr lang="en-US" dirty="0" err="1" smtClean="0"/>
              <a:t>meriti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Direktno</a:t>
            </a:r>
            <a:r>
              <a:rPr lang="en-US" dirty="0" smtClean="0"/>
              <a:t> –</a:t>
            </a:r>
            <a:r>
              <a:rPr lang="en-US" dirty="0" err="1" smtClean="0"/>
              <a:t>instrumentima-vatmetar</a:t>
            </a:r>
            <a:endParaRPr lang="en-US" dirty="0" smtClean="0"/>
          </a:p>
          <a:p>
            <a:r>
              <a:rPr lang="en-US" dirty="0" err="1" smtClean="0"/>
              <a:t>Indirektno-merenjem</a:t>
            </a:r>
            <a:r>
              <a:rPr lang="en-US" dirty="0" smtClean="0"/>
              <a:t> </a:t>
            </a:r>
            <a:r>
              <a:rPr lang="en-US" dirty="0" err="1" smtClean="0"/>
              <a:t>napona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struje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 </a:t>
            </a:r>
            <a:r>
              <a:rPr lang="en-US" dirty="0" err="1" smtClean="0"/>
              <a:t>jednosmernom</a:t>
            </a:r>
            <a:r>
              <a:rPr lang="en-US" dirty="0" smtClean="0"/>
              <a:t> </a:t>
            </a:r>
            <a:r>
              <a:rPr lang="en-US" dirty="0" err="1" smtClean="0"/>
              <a:t>rezimu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r>
              <a:rPr lang="en-US" dirty="0" smtClean="0"/>
              <a:t> se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merenje</a:t>
            </a:r>
            <a:r>
              <a:rPr lang="en-US" dirty="0" smtClean="0"/>
              <a:t> </a:t>
            </a:r>
            <a:r>
              <a:rPr lang="en-US" dirty="0" err="1" smtClean="0"/>
              <a:t>snage</a:t>
            </a:r>
            <a:r>
              <a:rPr lang="en-US" dirty="0" smtClean="0"/>
              <a:t> </a:t>
            </a:r>
            <a:r>
              <a:rPr lang="en-US" dirty="0" err="1" smtClean="0"/>
              <a:t>koristi</a:t>
            </a:r>
            <a:r>
              <a:rPr lang="en-US" dirty="0" smtClean="0"/>
              <a:t>  </a:t>
            </a:r>
            <a:r>
              <a:rPr lang="en-US" dirty="0" err="1" smtClean="0"/>
              <a:t>vatmetar</a:t>
            </a:r>
            <a:r>
              <a:rPr lang="en-US" dirty="0" smtClean="0"/>
              <a:t> .</a:t>
            </a:r>
          </a:p>
          <a:p>
            <a:r>
              <a:rPr lang="en-US" dirty="0" smtClean="0"/>
              <a:t>Na </a:t>
            </a:r>
            <a:r>
              <a:rPr lang="en-US" dirty="0" err="1" smtClean="0"/>
              <a:t>niskim</a:t>
            </a:r>
            <a:r>
              <a:rPr lang="en-US" dirty="0" smtClean="0"/>
              <a:t> f se </a:t>
            </a:r>
            <a:r>
              <a:rPr lang="en-US" dirty="0" err="1" smtClean="0"/>
              <a:t>meri</a:t>
            </a:r>
            <a:r>
              <a:rPr lang="en-US" dirty="0" smtClean="0"/>
              <a:t> </a:t>
            </a:r>
            <a:r>
              <a:rPr lang="en-US" dirty="0" err="1" smtClean="0"/>
              <a:t>aktivna</a:t>
            </a:r>
            <a:r>
              <a:rPr lang="en-US" dirty="0" smtClean="0"/>
              <a:t> </a:t>
            </a:r>
            <a:r>
              <a:rPr lang="en-US" dirty="0" err="1" smtClean="0"/>
              <a:t>snaga.Za</a:t>
            </a:r>
            <a:r>
              <a:rPr lang="en-US" dirty="0" smtClean="0"/>
              <a:t> </a:t>
            </a:r>
            <a:r>
              <a:rPr lang="en-US" dirty="0" err="1" smtClean="0"/>
              <a:t>mernje</a:t>
            </a:r>
            <a:r>
              <a:rPr lang="en-US" dirty="0" smtClean="0"/>
              <a:t> se </a:t>
            </a:r>
            <a:r>
              <a:rPr lang="en-US" dirty="0" err="1" smtClean="0"/>
              <a:t>koriste</a:t>
            </a:r>
            <a:r>
              <a:rPr lang="en-US" dirty="0" smtClean="0"/>
              <a:t> </a:t>
            </a:r>
            <a:r>
              <a:rPr lang="en-US" dirty="0" err="1" smtClean="0"/>
              <a:t>voltmetar,ampermetar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dinamometar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Na </a:t>
            </a:r>
            <a:r>
              <a:rPr lang="en-US" dirty="0" err="1" smtClean="0"/>
              <a:t>visokom</a:t>
            </a:r>
            <a:r>
              <a:rPr lang="en-US" dirty="0" smtClean="0"/>
              <a:t> f se </a:t>
            </a:r>
            <a:r>
              <a:rPr lang="en-US" dirty="0" err="1" smtClean="0"/>
              <a:t>koriste</a:t>
            </a:r>
            <a:r>
              <a:rPr lang="en-US" dirty="0" smtClean="0"/>
              <a:t> </a:t>
            </a:r>
            <a:r>
              <a:rPr lang="en-US" dirty="0" err="1" smtClean="0"/>
              <a:t>visokofrekventni</a:t>
            </a:r>
            <a:r>
              <a:rPr lang="en-US" dirty="0" smtClean="0"/>
              <a:t> </a:t>
            </a:r>
            <a:r>
              <a:rPr lang="en-US" dirty="0" err="1" smtClean="0"/>
              <a:t>vatmetri</a:t>
            </a:r>
            <a:r>
              <a:rPr lang="en-US" dirty="0" smtClean="0"/>
              <a:t>(VF </a:t>
            </a:r>
            <a:r>
              <a:rPr lang="en-US" dirty="0" err="1" smtClean="0"/>
              <a:t>vatmetar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9502" t="28125" r="33602" b="9375"/>
          <a:stretch>
            <a:fillRect/>
          </a:stretch>
        </p:blipFill>
        <p:spPr bwMode="auto">
          <a:xfrm>
            <a:off x="1447800" y="533399"/>
            <a:ext cx="6477000" cy="616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Merenje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frekvencije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1040" t="51042" r="29722" b="19792"/>
          <a:stretch>
            <a:fillRect/>
          </a:stretch>
        </p:blipFill>
        <p:spPr bwMode="auto">
          <a:xfrm>
            <a:off x="990600" y="1752600"/>
            <a:ext cx="692875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Merenje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struje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Ova </a:t>
            </a:r>
            <a:r>
              <a:rPr lang="en-US" dirty="0" err="1" smtClean="0"/>
              <a:t>merenje</a:t>
            </a:r>
            <a:r>
              <a:rPr lang="en-US" dirty="0" smtClean="0"/>
              <a:t> </a:t>
            </a:r>
            <a:r>
              <a:rPr lang="en-US" dirty="0" err="1" smtClean="0"/>
              <a:t>spadaju</a:t>
            </a:r>
            <a:r>
              <a:rPr lang="en-US" dirty="0" smtClean="0"/>
              <a:t> u </a:t>
            </a:r>
            <a:r>
              <a:rPr lang="en-US" dirty="0" err="1" smtClean="0"/>
              <a:t>osnovna</a:t>
            </a:r>
            <a:r>
              <a:rPr lang="en-US" dirty="0" smtClean="0"/>
              <a:t> </a:t>
            </a:r>
            <a:r>
              <a:rPr lang="en-US" dirty="0" err="1" smtClean="0"/>
              <a:t>elektricna</a:t>
            </a:r>
            <a:r>
              <a:rPr lang="en-US" dirty="0" smtClean="0"/>
              <a:t> </a:t>
            </a:r>
            <a:r>
              <a:rPr lang="en-US" dirty="0" err="1" smtClean="0"/>
              <a:t>merenja,kao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merenje</a:t>
            </a:r>
            <a:r>
              <a:rPr lang="en-US" dirty="0" smtClean="0"/>
              <a:t> </a:t>
            </a:r>
            <a:r>
              <a:rPr lang="en-US" dirty="0" err="1" smtClean="0"/>
              <a:t>napona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err="1" smtClean="0"/>
              <a:t>Merenje</a:t>
            </a:r>
            <a:r>
              <a:rPr lang="en-US" dirty="0" smtClean="0"/>
              <a:t> se </a:t>
            </a:r>
            <a:r>
              <a:rPr lang="en-US" dirty="0" err="1" smtClean="0"/>
              <a:t>vrsi</a:t>
            </a:r>
            <a:r>
              <a:rPr lang="en-US" dirty="0" smtClean="0"/>
              <a:t> </a:t>
            </a:r>
            <a:r>
              <a:rPr lang="en-US" dirty="0" err="1" smtClean="0"/>
              <a:t>direktno-pomocu</a:t>
            </a:r>
            <a:r>
              <a:rPr lang="en-US" dirty="0" smtClean="0"/>
              <a:t> </a:t>
            </a:r>
            <a:r>
              <a:rPr lang="en-US" dirty="0" err="1" smtClean="0"/>
              <a:t>instrumenta.Instrumenti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svrhu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Ampermetar</a:t>
            </a:r>
            <a:r>
              <a:rPr lang="en-US" dirty="0" smtClean="0"/>
              <a:t>(</a:t>
            </a:r>
            <a:r>
              <a:rPr lang="en-US" dirty="0" err="1" smtClean="0"/>
              <a:t>analogni,digitalni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Unimer</a:t>
            </a:r>
            <a:r>
              <a:rPr lang="en-US" dirty="0" smtClean="0"/>
              <a:t>(</a:t>
            </a:r>
            <a:r>
              <a:rPr lang="en-US" dirty="0" err="1" smtClean="0"/>
              <a:t>multimetar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Galvanometar-osetljiv</a:t>
            </a:r>
            <a:r>
              <a:rPr lang="en-US" dirty="0" smtClean="0"/>
              <a:t> instrument ,</a:t>
            </a:r>
            <a:r>
              <a:rPr lang="en-US" dirty="0" err="1" smtClean="0"/>
              <a:t>merenje</a:t>
            </a:r>
            <a:r>
              <a:rPr lang="en-US" dirty="0" smtClean="0"/>
              <a:t> </a:t>
            </a:r>
            <a:r>
              <a:rPr lang="en-US" dirty="0" err="1" smtClean="0"/>
              <a:t>malih</a:t>
            </a:r>
            <a:r>
              <a:rPr lang="en-US" dirty="0" smtClean="0"/>
              <a:t> </a:t>
            </a:r>
            <a:r>
              <a:rPr lang="en-US" dirty="0" err="1" smtClean="0"/>
              <a:t>vrednosti</a:t>
            </a:r>
            <a:r>
              <a:rPr lang="en-US" dirty="0" smtClean="0"/>
              <a:t> </a:t>
            </a:r>
            <a:r>
              <a:rPr lang="en-US" dirty="0" err="1" smtClean="0"/>
              <a:t>struje-koristi</a:t>
            </a:r>
            <a:r>
              <a:rPr lang="en-US" dirty="0" smtClean="0"/>
              <a:t> se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ustanoviti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li</a:t>
            </a:r>
            <a:r>
              <a:rPr lang="en-US" dirty="0" smtClean="0"/>
              <a:t> u </a:t>
            </a:r>
            <a:r>
              <a:rPr lang="en-US" dirty="0" err="1" smtClean="0"/>
              <a:t>nekom</a:t>
            </a:r>
            <a:r>
              <a:rPr lang="en-US" dirty="0" smtClean="0"/>
              <a:t> </a:t>
            </a:r>
            <a:r>
              <a:rPr lang="en-US" dirty="0" err="1" smtClean="0"/>
              <a:t>kolu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struje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ne 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Matursko</a:t>
            </a:r>
            <a:r>
              <a:rPr lang="en-US" dirty="0" smtClean="0"/>
              <a:t> </a:t>
            </a:r>
            <a:r>
              <a:rPr lang="en-US" dirty="0" err="1" smtClean="0"/>
              <a:t>pitanje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4012" t="58333" r="18594" b="19792"/>
          <a:stretch>
            <a:fillRect/>
          </a:stretch>
        </p:blipFill>
        <p:spPr bwMode="auto">
          <a:xfrm>
            <a:off x="304800" y="2286000"/>
            <a:ext cx="8839200" cy="189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Ampermetar</a:t>
            </a:r>
            <a:endParaRPr lang="en-US" dirty="0"/>
          </a:p>
        </p:txBody>
      </p:sp>
      <p:pic>
        <p:nvPicPr>
          <p:cNvPr id="1026" name="Picture 2" descr="C:\Users\pc\Desktop\downloa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05000"/>
            <a:ext cx="5064062" cy="2362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71600" y="50292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Vezuje</a:t>
            </a:r>
            <a:r>
              <a:rPr lang="en-US" sz="2400" dirty="0" smtClean="0"/>
              <a:t> se </a:t>
            </a:r>
            <a:r>
              <a:rPr lang="en-US" sz="2400" dirty="0" err="1" smtClean="0"/>
              <a:t>redno</a:t>
            </a:r>
            <a:r>
              <a:rPr lang="en-US" sz="2400" dirty="0" smtClean="0"/>
              <a:t> u </a:t>
            </a:r>
            <a:r>
              <a:rPr lang="en-US" sz="2400" dirty="0" err="1" smtClean="0"/>
              <a:t>granu</a:t>
            </a:r>
            <a:r>
              <a:rPr lang="en-US" sz="2400" dirty="0" smtClean="0"/>
              <a:t> </a:t>
            </a:r>
            <a:r>
              <a:rPr lang="en-US" sz="2400" dirty="0" err="1" smtClean="0"/>
              <a:t>gde</a:t>
            </a:r>
            <a:r>
              <a:rPr lang="en-US" sz="2400" dirty="0" smtClean="0"/>
              <a:t> se </a:t>
            </a:r>
            <a:r>
              <a:rPr lang="en-US" sz="2400" dirty="0" err="1" smtClean="0"/>
              <a:t>meri</a:t>
            </a:r>
            <a:r>
              <a:rPr lang="en-US" sz="2400" dirty="0" smtClean="0"/>
              <a:t> </a:t>
            </a:r>
            <a:r>
              <a:rPr lang="en-US" sz="2400" dirty="0" err="1" smtClean="0"/>
              <a:t>struja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naizmenicnu</a:t>
            </a:r>
            <a:r>
              <a:rPr lang="en-US" sz="2400" dirty="0" smtClean="0"/>
              <a:t> </a:t>
            </a:r>
            <a:r>
              <a:rPr lang="en-US" sz="2400" dirty="0" err="1" smtClean="0"/>
              <a:t>struju</a:t>
            </a:r>
            <a:r>
              <a:rPr lang="en-US" sz="2400" dirty="0" smtClean="0"/>
              <a:t> </a:t>
            </a:r>
            <a:r>
              <a:rPr lang="en-US" sz="2400" dirty="0" err="1" smtClean="0"/>
              <a:t>meri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efektivne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vrednosti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22860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realan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idealan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Merenje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napona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Merenje</a:t>
            </a:r>
            <a:r>
              <a:rPr lang="en-US" dirty="0" smtClean="0"/>
              <a:t> se </a:t>
            </a:r>
            <a:r>
              <a:rPr lang="en-US" dirty="0" err="1" smtClean="0"/>
              <a:t>vrsi</a:t>
            </a:r>
            <a:r>
              <a:rPr lang="en-US" dirty="0" smtClean="0"/>
              <a:t> </a:t>
            </a:r>
            <a:r>
              <a:rPr lang="en-US" dirty="0" err="1" smtClean="0"/>
              <a:t>direktno-pomocu</a:t>
            </a:r>
            <a:r>
              <a:rPr lang="en-US" dirty="0" smtClean="0"/>
              <a:t> </a:t>
            </a:r>
            <a:r>
              <a:rPr lang="en-US" dirty="0" err="1" smtClean="0"/>
              <a:t>instrumenta.Instrumenti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svrhu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Voltmetar</a:t>
            </a:r>
            <a:r>
              <a:rPr lang="en-US" dirty="0" smtClean="0"/>
              <a:t>(</a:t>
            </a:r>
            <a:r>
              <a:rPr lang="en-US" dirty="0" err="1" smtClean="0"/>
              <a:t>analogni,digitalni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Unimer</a:t>
            </a:r>
            <a:r>
              <a:rPr lang="en-US" dirty="0" smtClean="0"/>
              <a:t>(</a:t>
            </a:r>
            <a:r>
              <a:rPr lang="en-US" dirty="0" err="1" smtClean="0"/>
              <a:t>multimetar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2050" name="Picture 2" descr="C:\Users\pc\Desktop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429000"/>
            <a:ext cx="4393842" cy="1752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53200" y="22860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realan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idealan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54864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Vezuje</a:t>
            </a:r>
            <a:r>
              <a:rPr lang="en-US" sz="2400" dirty="0" smtClean="0"/>
              <a:t> se </a:t>
            </a:r>
            <a:r>
              <a:rPr lang="en-US" sz="2400" dirty="0" err="1" smtClean="0"/>
              <a:t>paralelno</a:t>
            </a:r>
            <a:r>
              <a:rPr lang="en-US" sz="2400" dirty="0" smtClean="0"/>
              <a:t> </a:t>
            </a:r>
            <a:r>
              <a:rPr lang="en-US" sz="2400" dirty="0" err="1" smtClean="0"/>
              <a:t>grani</a:t>
            </a:r>
            <a:r>
              <a:rPr lang="en-US" sz="2400" dirty="0" smtClean="0"/>
              <a:t> </a:t>
            </a:r>
            <a:r>
              <a:rPr lang="en-US" sz="2400" dirty="0" err="1" smtClean="0"/>
              <a:t>gde</a:t>
            </a:r>
            <a:r>
              <a:rPr lang="en-US" sz="2400" dirty="0" smtClean="0"/>
              <a:t> se </a:t>
            </a:r>
            <a:r>
              <a:rPr lang="en-US" sz="2400" dirty="0" err="1" smtClean="0"/>
              <a:t>meri</a:t>
            </a:r>
            <a:r>
              <a:rPr lang="en-US" sz="2400" dirty="0" smtClean="0"/>
              <a:t> </a:t>
            </a:r>
            <a:r>
              <a:rPr lang="en-US" sz="2400" dirty="0" err="1" smtClean="0"/>
              <a:t>struja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U </a:t>
            </a:r>
            <a:r>
              <a:rPr lang="en-US" sz="2400" dirty="0" err="1" smtClean="0"/>
              <a:t>kolu</a:t>
            </a:r>
            <a:r>
              <a:rPr lang="en-US" sz="2400" dirty="0" smtClean="0"/>
              <a:t> </a:t>
            </a:r>
            <a:r>
              <a:rPr lang="en-US" sz="2400" dirty="0" err="1" smtClean="0"/>
              <a:t>naizmenicne</a:t>
            </a:r>
            <a:r>
              <a:rPr lang="en-US" sz="2400" dirty="0" smtClean="0"/>
              <a:t> </a:t>
            </a:r>
            <a:r>
              <a:rPr lang="en-US" sz="2400" dirty="0" err="1" smtClean="0"/>
              <a:t>struje</a:t>
            </a:r>
            <a:r>
              <a:rPr lang="en-US" sz="2400" dirty="0" smtClean="0"/>
              <a:t> </a:t>
            </a:r>
            <a:r>
              <a:rPr lang="en-US" sz="2400" dirty="0" err="1" smtClean="0"/>
              <a:t>meri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efektivne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vrednosti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Voltmetar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ampermetar-analogni</a:t>
            </a:r>
            <a:endParaRPr lang="en-US" dirty="0"/>
          </a:p>
        </p:txBody>
      </p:sp>
      <p:pic>
        <p:nvPicPr>
          <p:cNvPr id="4" name="Content Placeholder 3" descr="C:\Users\Mis\Desktop\Woltomierz_lab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385354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Mis\Desktop\Ampermetar-analogni-AC-DC-SF5011_slika_L_20633625.jpg"/>
          <p:cNvPicPr/>
          <p:nvPr/>
        </p:nvPicPr>
        <p:blipFill>
          <a:blip r:embed="rId3" cstate="print"/>
          <a:srcRect l="15464" t="1984" r="16036" b="2075"/>
          <a:stretch>
            <a:fillRect/>
          </a:stretch>
        </p:blipFill>
        <p:spPr bwMode="auto">
          <a:xfrm>
            <a:off x="4419600" y="1905000"/>
            <a:ext cx="4038600" cy="368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3426" t="36458" r="27965" b="27083"/>
          <a:stretch>
            <a:fillRect/>
          </a:stretch>
        </p:blipFill>
        <p:spPr bwMode="auto">
          <a:xfrm>
            <a:off x="609600" y="685800"/>
            <a:ext cx="758952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143000" y="4724400"/>
            <a:ext cx="1705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solidFill>
                  <a:srgbClr val="FF0000"/>
                </a:solidFill>
              </a:rPr>
              <a:t>Uociti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gresku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Digitalni</a:t>
            </a:r>
            <a:r>
              <a:rPr lang="en-US" dirty="0" smtClean="0"/>
              <a:t> </a:t>
            </a:r>
            <a:r>
              <a:rPr lang="en-US" dirty="0" err="1" smtClean="0"/>
              <a:t>ampermetar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76400"/>
            <a:ext cx="3353535" cy="406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56</TotalTime>
  <Words>320</Words>
  <Application>Microsoft Office PowerPoint</Application>
  <PresentationFormat>On-screen Show (4:3)</PresentationFormat>
  <Paragraphs>80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Equity</vt:lpstr>
      <vt:lpstr>Elektricna merenja</vt:lpstr>
      <vt:lpstr>Merenja</vt:lpstr>
      <vt:lpstr>Merenje struje</vt:lpstr>
      <vt:lpstr>Matursko pitanje</vt:lpstr>
      <vt:lpstr>Ampermetar</vt:lpstr>
      <vt:lpstr>Merenje napona</vt:lpstr>
      <vt:lpstr>Voltmetar i ampermetar-analogni</vt:lpstr>
      <vt:lpstr>Slide 8</vt:lpstr>
      <vt:lpstr>Digitalni ampermetar</vt:lpstr>
      <vt:lpstr>Unimer-analogni i digitalni</vt:lpstr>
      <vt:lpstr>Galvanometar</vt:lpstr>
      <vt:lpstr>Merenje otpornosti</vt:lpstr>
      <vt:lpstr>Ommetar-analogni i digitalni</vt:lpstr>
      <vt:lpstr>Megaommetar</vt:lpstr>
      <vt:lpstr>Merni most-za merenje R</vt:lpstr>
      <vt:lpstr>Slide 16</vt:lpstr>
      <vt:lpstr>Slide 17</vt:lpstr>
      <vt:lpstr>Merenje induktivnosti</vt:lpstr>
      <vt:lpstr>Merenje kapacitivnosti</vt:lpstr>
      <vt:lpstr>Merenje snage</vt:lpstr>
      <vt:lpstr>Slide 21</vt:lpstr>
      <vt:lpstr>Merenje frekvencije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52</cp:revision>
  <dcterms:created xsi:type="dcterms:W3CDTF">2006-08-16T00:00:00Z</dcterms:created>
  <dcterms:modified xsi:type="dcterms:W3CDTF">2020-03-23T23:18:06Z</dcterms:modified>
</cp:coreProperties>
</file>