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7" r:id="rId2"/>
    <p:sldId id="265" r:id="rId3"/>
    <p:sldId id="295" r:id="rId4"/>
    <p:sldId id="281" r:id="rId5"/>
    <p:sldId id="282" r:id="rId6"/>
    <p:sldId id="268" r:id="rId7"/>
    <p:sldId id="292" r:id="rId8"/>
    <p:sldId id="293" r:id="rId9"/>
    <p:sldId id="294" r:id="rId10"/>
    <p:sldId id="269" r:id="rId11"/>
    <p:sldId id="273" r:id="rId12"/>
    <p:sldId id="278" r:id="rId13"/>
    <p:sldId id="283" r:id="rId14"/>
    <p:sldId id="270" r:id="rId15"/>
    <p:sldId id="271" r:id="rId16"/>
    <p:sldId id="285" r:id="rId17"/>
    <p:sldId id="284" r:id="rId18"/>
    <p:sldId id="286" r:id="rId19"/>
    <p:sldId id="287" r:id="rId20"/>
    <p:sldId id="274" r:id="rId21"/>
    <p:sldId id="275" r:id="rId22"/>
    <p:sldId id="29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485" autoAdjust="0"/>
    <p:restoredTop sz="94660"/>
  </p:normalViewPr>
  <p:slideViewPr>
    <p:cSldViewPr>
      <p:cViewPr>
        <p:scale>
          <a:sx n="66" d="100"/>
          <a:sy n="66" d="100"/>
        </p:scale>
        <p:origin x="-175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CF4CB-35A5-44D1-928B-E803034F33F6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32032-F23E-496D-ACE1-8CEAB36C8D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32032-F23E-496D-ACE1-8CEAB36C8D7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b="1" dirty="0" err="1" smtClean="0"/>
              <a:t>Pojam</a:t>
            </a:r>
            <a:endParaRPr lang="en-US" sz="4000" b="1" dirty="0" smtClean="0"/>
          </a:p>
          <a:p>
            <a:r>
              <a:rPr lang="en-US" sz="4000" b="1" dirty="0" err="1" smtClean="0"/>
              <a:t>Istorija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razvoja</a:t>
            </a:r>
            <a:endParaRPr lang="en-US" sz="4000" b="1" dirty="0" smtClean="0"/>
          </a:p>
          <a:p>
            <a:r>
              <a:rPr lang="en-US" sz="4000" b="1" dirty="0" err="1" smtClean="0"/>
              <a:t>Podele</a:t>
            </a:r>
            <a:endParaRPr lang="en-US" sz="4000" b="1" dirty="0" smtClean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 smtClean="0"/>
              <a:t>Elektricni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merni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insrtrumenti</a:t>
            </a:r>
            <a:endParaRPr lang="en-US" sz="4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Istorija</a:t>
            </a:r>
            <a:r>
              <a:rPr lang="en-US" b="1" dirty="0" smtClean="0"/>
              <a:t> </a:t>
            </a:r>
            <a:r>
              <a:rPr lang="en-US" b="1" dirty="0" err="1" smtClean="0"/>
              <a:t>razvoja</a:t>
            </a:r>
            <a:r>
              <a:rPr lang="en-US" b="1" dirty="0" smtClean="0"/>
              <a:t> </a:t>
            </a:r>
            <a:r>
              <a:rPr lang="en-US" b="1" dirty="0" err="1" smtClean="0"/>
              <a:t>mernih</a:t>
            </a:r>
            <a:r>
              <a:rPr lang="en-US" b="1" dirty="0" smtClean="0"/>
              <a:t> </a:t>
            </a:r>
            <a:r>
              <a:rPr lang="en-US" b="1" dirty="0" err="1" smtClean="0"/>
              <a:t>instrumenata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90600"/>
            <a:ext cx="7772400" cy="5029200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Prvi</a:t>
            </a:r>
            <a:r>
              <a:rPr lang="en-US" dirty="0" smtClean="0"/>
              <a:t> </a:t>
            </a:r>
            <a:r>
              <a:rPr lang="en-US" dirty="0" err="1" smtClean="0"/>
              <a:t>elektricni</a:t>
            </a:r>
            <a:r>
              <a:rPr lang="en-US" dirty="0" smtClean="0"/>
              <a:t> </a:t>
            </a:r>
            <a:r>
              <a:rPr lang="en-US" dirty="0" err="1" smtClean="0"/>
              <a:t>merni</a:t>
            </a:r>
            <a:r>
              <a:rPr lang="en-US" dirty="0" smtClean="0"/>
              <a:t> instrument je </a:t>
            </a:r>
            <a:r>
              <a:rPr lang="en-US" dirty="0" err="1" smtClean="0">
                <a:solidFill>
                  <a:srgbClr val="FF0000"/>
                </a:solidFill>
              </a:rPr>
              <a:t>elektroskop</a:t>
            </a:r>
            <a:r>
              <a:rPr lang="en-US" dirty="0" err="1" smtClean="0"/>
              <a:t>-sluzio</a:t>
            </a:r>
            <a:r>
              <a:rPr lang="en-US" dirty="0" smtClean="0"/>
              <a:t> je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registruje</a:t>
            </a:r>
            <a:r>
              <a:rPr lang="en-US" dirty="0" smtClean="0"/>
              <a:t> </a:t>
            </a:r>
            <a:r>
              <a:rPr lang="en-US" dirty="0" err="1" smtClean="0"/>
              <a:t>kolicinu</a:t>
            </a:r>
            <a:r>
              <a:rPr lang="en-US" dirty="0" smtClean="0"/>
              <a:t> </a:t>
            </a:r>
            <a:r>
              <a:rPr lang="en-US" dirty="0" err="1" smtClean="0"/>
              <a:t>naelektrisanja</a:t>
            </a:r>
            <a:endParaRPr lang="en-US" dirty="0" smtClean="0"/>
          </a:p>
          <a:p>
            <a:r>
              <a:rPr lang="en-US" dirty="0" smtClean="0"/>
              <a:t>1820 god se </a:t>
            </a:r>
            <a:r>
              <a:rPr lang="en-US" dirty="0" err="1" smtClean="0"/>
              <a:t>pojavljuje</a:t>
            </a:r>
            <a:r>
              <a:rPr lang="en-US" dirty="0" smtClean="0"/>
              <a:t> </a:t>
            </a:r>
            <a:r>
              <a:rPr lang="en-US" dirty="0" err="1" smtClean="0"/>
              <a:t>prvi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galvanometar</a:t>
            </a:r>
            <a:r>
              <a:rPr lang="en-US" dirty="0" smtClean="0"/>
              <a:t>-instrument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merenje</a:t>
            </a:r>
            <a:r>
              <a:rPr lang="en-US" dirty="0" smtClean="0"/>
              <a:t> </a:t>
            </a:r>
            <a:r>
              <a:rPr lang="en-US" dirty="0" err="1" smtClean="0"/>
              <a:t>jednosmerne</a:t>
            </a:r>
            <a:r>
              <a:rPr lang="en-US" dirty="0" smtClean="0"/>
              <a:t> </a:t>
            </a:r>
            <a:r>
              <a:rPr lang="en-US" dirty="0" err="1" smtClean="0"/>
              <a:t>struje</a:t>
            </a:r>
            <a:r>
              <a:rPr lang="en-US" dirty="0" smtClean="0"/>
              <a:t>.</a:t>
            </a:r>
          </a:p>
          <a:p>
            <a:r>
              <a:rPr lang="en-US" dirty="0" smtClean="0"/>
              <a:t>1882 god je </a:t>
            </a:r>
            <a:r>
              <a:rPr lang="en-US" dirty="0" err="1" smtClean="0"/>
              <a:t>predstavljen</a:t>
            </a:r>
            <a:r>
              <a:rPr lang="en-US" dirty="0" smtClean="0"/>
              <a:t> galvanometer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u="sng" dirty="0" err="1" smtClean="0"/>
              <a:t>pokretnim</a:t>
            </a:r>
            <a:r>
              <a:rPr lang="en-US" u="sng" dirty="0" smtClean="0"/>
              <a:t> </a:t>
            </a:r>
            <a:r>
              <a:rPr lang="en-US" u="sng" dirty="0" err="1" smtClean="0"/>
              <a:t>kalemom</a:t>
            </a:r>
            <a:r>
              <a:rPr lang="en-US" u="sng" dirty="0" smtClean="0"/>
              <a:t> </a:t>
            </a:r>
            <a:r>
              <a:rPr lang="en-US" dirty="0" smtClean="0"/>
              <a:t>u </a:t>
            </a:r>
            <a:r>
              <a:rPr lang="en-US" dirty="0" err="1" smtClean="0"/>
              <a:t>stalnom</a:t>
            </a:r>
            <a:r>
              <a:rPr lang="en-US" dirty="0" smtClean="0"/>
              <a:t> </a:t>
            </a:r>
            <a:r>
              <a:rPr lang="en-US" dirty="0" err="1" smtClean="0"/>
              <a:t>magnetnom</a:t>
            </a:r>
            <a:r>
              <a:rPr lang="en-US" dirty="0" smtClean="0"/>
              <a:t> </a:t>
            </a:r>
            <a:r>
              <a:rPr lang="en-US" dirty="0" err="1" smtClean="0"/>
              <a:t>polju</a:t>
            </a:r>
            <a:r>
              <a:rPr lang="en-US" dirty="0" smtClean="0"/>
              <a:t>.</a:t>
            </a:r>
          </a:p>
          <a:p>
            <a:r>
              <a:rPr lang="en-US" dirty="0" smtClean="0"/>
              <a:t>U </a:t>
            </a:r>
            <a:r>
              <a:rPr lang="en-US" dirty="0" err="1" smtClean="0"/>
              <a:t>sledecih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veka</a:t>
            </a:r>
            <a:r>
              <a:rPr lang="en-US" dirty="0" smtClean="0"/>
              <a:t> </a:t>
            </a:r>
            <a:r>
              <a:rPr lang="en-US" dirty="0" err="1" smtClean="0"/>
              <a:t>nastao</a:t>
            </a:r>
            <a:r>
              <a:rPr lang="en-US" dirty="0" smtClean="0"/>
              <a:t> je </a:t>
            </a:r>
            <a:r>
              <a:rPr lang="en-US" dirty="0" err="1" smtClean="0"/>
              <a:t>niz</a:t>
            </a:r>
            <a:r>
              <a:rPr lang="en-US" dirty="0" smtClean="0"/>
              <a:t> </a:t>
            </a:r>
            <a:r>
              <a:rPr lang="en-US" dirty="0" err="1" smtClean="0"/>
              <a:t>mernih</a:t>
            </a:r>
            <a:r>
              <a:rPr lang="en-US" dirty="0" smtClean="0"/>
              <a:t> </a:t>
            </a:r>
            <a:r>
              <a:rPr lang="en-US" dirty="0" err="1" smtClean="0"/>
              <a:t>instrumenata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se </a:t>
            </a:r>
            <a:r>
              <a:rPr lang="en-US" dirty="0" err="1" smtClean="0"/>
              <a:t>zasnivali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principima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r>
              <a:rPr lang="en-US" dirty="0" smtClean="0"/>
              <a:t> </a:t>
            </a:r>
            <a:r>
              <a:rPr lang="en-US" dirty="0" err="1" smtClean="0"/>
              <a:t>predhodna</a:t>
            </a:r>
            <a:r>
              <a:rPr lang="en-US" dirty="0" smtClean="0"/>
              <a:t> </a:t>
            </a:r>
            <a:r>
              <a:rPr lang="en-US" dirty="0" err="1" smtClean="0"/>
              <a:t>dva</a:t>
            </a:r>
            <a:r>
              <a:rPr lang="en-US" dirty="0" smtClean="0"/>
              <a:t>.</a:t>
            </a:r>
          </a:p>
          <a:p>
            <a:r>
              <a:rPr lang="en-US" dirty="0" smtClean="0"/>
              <a:t>Oblast </a:t>
            </a:r>
            <a:r>
              <a:rPr lang="en-US" dirty="0" err="1" smtClean="0"/>
              <a:t>primene-industrijske</a:t>
            </a:r>
            <a:r>
              <a:rPr lang="en-US" dirty="0" smtClean="0"/>
              <a:t> a </a:t>
            </a:r>
            <a:r>
              <a:rPr lang="en-US" dirty="0" err="1" smtClean="0"/>
              <a:t>manje</a:t>
            </a:r>
            <a:r>
              <a:rPr lang="en-US" dirty="0" smtClean="0"/>
              <a:t> </a:t>
            </a:r>
            <a:r>
              <a:rPr lang="en-US" dirty="0" err="1" smtClean="0"/>
              <a:t>profesionalne</a:t>
            </a:r>
            <a:r>
              <a:rPr lang="en-US" dirty="0" smtClean="0"/>
              <a:t> </a:t>
            </a:r>
            <a:r>
              <a:rPr lang="en-US" dirty="0" err="1" smtClean="0"/>
              <a:t>delatnosti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Ovi</a:t>
            </a:r>
            <a:r>
              <a:rPr lang="en-US" dirty="0" smtClean="0"/>
              <a:t> </a:t>
            </a:r>
            <a:r>
              <a:rPr lang="en-US" dirty="0" err="1" smtClean="0"/>
              <a:t>instrumenti</a:t>
            </a:r>
            <a:r>
              <a:rPr lang="en-US" dirty="0" smtClean="0"/>
              <a:t> </a:t>
            </a:r>
            <a:r>
              <a:rPr lang="en-US" dirty="0" err="1" smtClean="0"/>
              <a:t>nemaju</a:t>
            </a:r>
            <a:r>
              <a:rPr lang="en-US" dirty="0" smtClean="0"/>
              <a:t> </a:t>
            </a:r>
            <a:r>
              <a:rPr lang="en-US" dirty="0" err="1" smtClean="0"/>
              <a:t>mogucnost</a:t>
            </a:r>
            <a:r>
              <a:rPr lang="en-US" dirty="0" smtClean="0"/>
              <a:t> </a:t>
            </a:r>
            <a:r>
              <a:rPr lang="en-US" dirty="0" err="1" smtClean="0"/>
              <a:t>direktne</a:t>
            </a:r>
            <a:r>
              <a:rPr lang="en-US" dirty="0" smtClean="0"/>
              <a:t> </a:t>
            </a:r>
            <a:r>
              <a:rPr lang="en-US" dirty="0" err="1" smtClean="0"/>
              <a:t>komunikacije</a:t>
            </a:r>
            <a:r>
              <a:rPr lang="en-US" dirty="0" smtClean="0"/>
              <a:t> s </a:t>
            </a:r>
            <a:r>
              <a:rPr lang="en-US" dirty="0" err="1" smtClean="0"/>
              <a:t>racunarom</a:t>
            </a:r>
            <a:r>
              <a:rPr lang="en-US" dirty="0" smtClean="0"/>
              <a:t> </a:t>
            </a:r>
            <a:r>
              <a:rPr lang="en-US" dirty="0" err="1" smtClean="0"/>
              <a:t>tako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merne</a:t>
            </a:r>
            <a:r>
              <a:rPr lang="en-US" dirty="0" smtClean="0"/>
              <a:t> </a:t>
            </a:r>
            <a:r>
              <a:rPr lang="en-US" dirty="0" err="1" smtClean="0"/>
              <a:t>informacije</a:t>
            </a:r>
            <a:r>
              <a:rPr lang="en-US" dirty="0" smtClean="0"/>
              <a:t> ne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obradjivati</a:t>
            </a:r>
            <a:r>
              <a:rPr lang="en-US" dirty="0" smtClean="0"/>
              <a:t> </a:t>
            </a:r>
            <a:r>
              <a:rPr lang="en-US" dirty="0" err="1" smtClean="0"/>
              <a:t>pomocu</a:t>
            </a:r>
            <a:r>
              <a:rPr lang="en-US" dirty="0" smtClean="0"/>
              <a:t> </a:t>
            </a:r>
            <a:r>
              <a:rPr lang="en-US" dirty="0" err="1" smtClean="0"/>
              <a:t>racunara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609600"/>
            <a:ext cx="7772400" cy="5410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Razvojem</a:t>
            </a:r>
            <a:r>
              <a:rPr lang="en-US" dirty="0" smtClean="0"/>
              <a:t> </a:t>
            </a:r>
            <a:r>
              <a:rPr lang="en-US" dirty="0" err="1" smtClean="0"/>
              <a:t>elektronike,posebno</a:t>
            </a:r>
            <a:r>
              <a:rPr lang="en-US" dirty="0" smtClean="0"/>
              <a:t> </a:t>
            </a:r>
            <a:r>
              <a:rPr lang="en-US" dirty="0" err="1" smtClean="0"/>
              <a:t>pojacavackih</a:t>
            </a:r>
            <a:r>
              <a:rPr lang="en-US" dirty="0" smtClean="0"/>
              <a:t> kola </a:t>
            </a:r>
            <a:r>
              <a:rPr lang="en-US" dirty="0" err="1" smtClean="0"/>
              <a:t>javljaju</a:t>
            </a:r>
            <a:r>
              <a:rPr lang="en-US" dirty="0" smtClean="0"/>
              <a:t> se </a:t>
            </a:r>
            <a:r>
              <a:rPr lang="en-US" dirty="0" err="1" smtClean="0"/>
              <a:t>merni</a:t>
            </a:r>
            <a:r>
              <a:rPr lang="en-US" dirty="0" smtClean="0"/>
              <a:t> </a:t>
            </a:r>
            <a:r>
              <a:rPr lang="en-US" dirty="0" err="1" smtClean="0"/>
              <a:t>instrumenti</a:t>
            </a:r>
            <a:r>
              <a:rPr lang="en-US" dirty="0" smtClean="0"/>
              <a:t> </a:t>
            </a:r>
            <a:r>
              <a:rPr lang="en-US" dirty="0" err="1" smtClean="0"/>
              <a:t>prosirenih</a:t>
            </a:r>
            <a:r>
              <a:rPr lang="en-US" dirty="0" smtClean="0"/>
              <a:t> </a:t>
            </a:r>
            <a:r>
              <a:rPr lang="en-US" dirty="0" err="1" smtClean="0"/>
              <a:t>mogucnosti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predstavljaju</a:t>
            </a:r>
            <a:r>
              <a:rPr lang="en-US" dirty="0" smtClean="0"/>
              <a:t> </a:t>
            </a:r>
            <a:r>
              <a:rPr lang="en-US" b="1" dirty="0" err="1" smtClean="0"/>
              <a:t>analogne</a:t>
            </a:r>
            <a:r>
              <a:rPr lang="en-US" b="1" dirty="0" smtClean="0"/>
              <a:t> </a:t>
            </a:r>
            <a:r>
              <a:rPr lang="en-US" b="1" dirty="0" err="1" smtClean="0"/>
              <a:t>elektronske</a:t>
            </a:r>
            <a:r>
              <a:rPr lang="en-US" b="1" dirty="0" smtClean="0"/>
              <a:t> </a:t>
            </a:r>
            <a:r>
              <a:rPr lang="en-US" b="1" dirty="0" err="1" smtClean="0"/>
              <a:t>instrumente</a:t>
            </a:r>
            <a:r>
              <a:rPr lang="en-US" b="1" dirty="0" smtClean="0"/>
              <a:t>.</a:t>
            </a:r>
          </a:p>
          <a:p>
            <a:pPr>
              <a:buNone/>
            </a:pPr>
            <a:endParaRPr lang="en-US" b="1" dirty="0" smtClean="0"/>
          </a:p>
          <a:p>
            <a:pPr>
              <a:buFont typeface="Wingdings" pitchFamily="2" charset="2"/>
              <a:buChar char="q"/>
            </a:pPr>
            <a:endParaRPr lang="en-US" b="1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/>
              <a:t>Osnovna</a:t>
            </a:r>
            <a:r>
              <a:rPr lang="en-US" b="1" dirty="0" smtClean="0"/>
              <a:t> </a:t>
            </a:r>
            <a:r>
              <a:rPr lang="en-US" b="1" dirty="0" err="1" smtClean="0"/>
              <a:t>podela</a:t>
            </a:r>
            <a:r>
              <a:rPr lang="en-US" b="1" dirty="0" smtClean="0"/>
              <a:t> </a:t>
            </a:r>
            <a:r>
              <a:rPr lang="en-US" b="1" dirty="0" err="1" smtClean="0"/>
              <a:t>mernih</a:t>
            </a:r>
            <a:r>
              <a:rPr lang="en-US" b="1" dirty="0" smtClean="0"/>
              <a:t> </a:t>
            </a:r>
            <a:r>
              <a:rPr lang="en-US" b="1" dirty="0" err="1" smtClean="0"/>
              <a:t>instrumenata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295400"/>
            <a:ext cx="7772400" cy="47244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Jedna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podela</a:t>
            </a:r>
            <a:r>
              <a:rPr lang="en-US" dirty="0" smtClean="0"/>
              <a:t> </a:t>
            </a:r>
            <a:r>
              <a:rPr lang="en-US" u="sng" dirty="0" err="1" smtClean="0"/>
              <a:t>danasnjih</a:t>
            </a:r>
            <a:r>
              <a:rPr lang="en-US" dirty="0" smtClean="0"/>
              <a:t> </a:t>
            </a:r>
            <a:r>
              <a:rPr lang="en-US" dirty="0" err="1" smtClean="0"/>
              <a:t>mernih</a:t>
            </a:r>
            <a:r>
              <a:rPr lang="en-US" dirty="0" smtClean="0"/>
              <a:t> </a:t>
            </a:r>
            <a:r>
              <a:rPr lang="en-US" dirty="0" err="1" smtClean="0"/>
              <a:t>instrumenata</a:t>
            </a:r>
            <a:r>
              <a:rPr lang="en-US" dirty="0" smtClean="0"/>
              <a:t> je </a:t>
            </a:r>
            <a:r>
              <a:rPr lang="en-US" dirty="0" err="1" smtClean="0"/>
              <a:t>na</a:t>
            </a:r>
            <a:r>
              <a:rPr lang="en-US" dirty="0" smtClean="0"/>
              <a:t>: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7482" t="34375" r="33821" b="28125"/>
          <a:stretch>
            <a:fillRect/>
          </a:stretch>
        </p:blipFill>
        <p:spPr bwMode="auto">
          <a:xfrm>
            <a:off x="990600" y="1905000"/>
            <a:ext cx="3733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990600" y="4876800"/>
            <a:ext cx="6477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600" dirty="0" err="1" smtClean="0"/>
              <a:t>Kod</a:t>
            </a:r>
            <a:r>
              <a:rPr lang="en-US" sz="2600" dirty="0" smtClean="0"/>
              <a:t> </a:t>
            </a:r>
            <a:r>
              <a:rPr lang="en-US" sz="2600" dirty="0" err="1" smtClean="0"/>
              <a:t>njih</a:t>
            </a:r>
            <a:r>
              <a:rPr lang="en-US" sz="2600" dirty="0" smtClean="0"/>
              <a:t> se </a:t>
            </a:r>
            <a:r>
              <a:rPr lang="en-US" sz="2600" dirty="0" err="1" smtClean="0"/>
              <a:t>razlikuje</a:t>
            </a:r>
            <a:r>
              <a:rPr lang="en-US" sz="2600" dirty="0" smtClean="0"/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err="1" smtClean="0"/>
              <a:t>nacin</a:t>
            </a:r>
            <a:r>
              <a:rPr lang="en-US" sz="2600" dirty="0" smtClean="0"/>
              <a:t> </a:t>
            </a:r>
            <a:r>
              <a:rPr lang="en-US" sz="2600" dirty="0" err="1" smtClean="0"/>
              <a:t>ocitavanja</a:t>
            </a:r>
            <a:r>
              <a:rPr lang="en-US" sz="2600" dirty="0" smtClean="0"/>
              <a:t> </a:t>
            </a:r>
            <a:r>
              <a:rPr lang="en-US" sz="2600" dirty="0" err="1" smtClean="0"/>
              <a:t>vrednosti</a:t>
            </a:r>
            <a:r>
              <a:rPr lang="en-US" sz="2600" dirty="0" smtClean="0"/>
              <a:t>  </a:t>
            </a:r>
          </a:p>
          <a:p>
            <a:pPr>
              <a:buFont typeface="Arial" pitchFamily="34" charset="0"/>
              <a:buChar char="•"/>
            </a:pPr>
            <a:r>
              <a:rPr lang="en-US" sz="2600" dirty="0" err="1" smtClean="0"/>
              <a:t>princip</a:t>
            </a:r>
            <a:r>
              <a:rPr lang="en-US" sz="2600" dirty="0" smtClean="0"/>
              <a:t> </a:t>
            </a:r>
            <a:r>
              <a:rPr lang="en-US" sz="2600" dirty="0" err="1" smtClean="0"/>
              <a:t>rada-mehanizam</a:t>
            </a:r>
            <a:r>
              <a:rPr lang="en-US" sz="2600" dirty="0" smtClean="0"/>
              <a:t> </a:t>
            </a:r>
            <a:r>
              <a:rPr lang="en-US" sz="2600" dirty="0" err="1" smtClean="0"/>
              <a:t>koji</a:t>
            </a:r>
            <a:r>
              <a:rPr lang="en-US" sz="2600" dirty="0" smtClean="0"/>
              <a:t> </a:t>
            </a:r>
            <a:r>
              <a:rPr lang="en-US" sz="2600" dirty="0" err="1" smtClean="0"/>
              <a:t>koriste</a:t>
            </a:r>
            <a:r>
              <a:rPr lang="en-US" sz="2600" dirty="0" smtClean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Analogni</a:t>
            </a:r>
            <a:r>
              <a:rPr lang="en-US" sz="3200" dirty="0" smtClean="0"/>
              <a:t> </a:t>
            </a:r>
            <a:r>
              <a:rPr lang="en-US" sz="3200" dirty="0" err="1" smtClean="0"/>
              <a:t>merni</a:t>
            </a:r>
            <a:r>
              <a:rPr lang="en-US" sz="3200" dirty="0" smtClean="0"/>
              <a:t> </a:t>
            </a:r>
            <a:r>
              <a:rPr lang="en-US" sz="3200" dirty="0" err="1" smtClean="0"/>
              <a:t>instrumenti-princip</a:t>
            </a:r>
            <a:r>
              <a:rPr lang="en-US" sz="3200" dirty="0" smtClean="0"/>
              <a:t> </a:t>
            </a:r>
            <a:r>
              <a:rPr lang="en-US" sz="3200" dirty="0" err="1" smtClean="0"/>
              <a:t>rada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b="1" dirty="0" err="1" smtClean="0"/>
              <a:t>Njihov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princip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rada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se </a:t>
            </a:r>
            <a:r>
              <a:rPr lang="en-US" b="1" dirty="0" err="1" smtClean="0"/>
              <a:t>zasniva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pretvaranju</a:t>
            </a:r>
            <a:r>
              <a:rPr lang="en-US" b="1" dirty="0" smtClean="0"/>
              <a:t> </a:t>
            </a:r>
            <a:r>
              <a:rPr lang="en-US" b="1" dirty="0" err="1" smtClean="0"/>
              <a:t>energije</a:t>
            </a:r>
            <a:r>
              <a:rPr lang="en-US" b="1" dirty="0" smtClean="0"/>
              <a:t> </a:t>
            </a:r>
            <a:r>
              <a:rPr lang="en-US" b="1" dirty="0" err="1" smtClean="0"/>
              <a:t>koja</a:t>
            </a:r>
            <a:r>
              <a:rPr lang="en-US" b="1" dirty="0" smtClean="0"/>
              <a:t> </a:t>
            </a:r>
            <a:r>
              <a:rPr lang="en-US" b="1" dirty="0" err="1" smtClean="0"/>
              <a:t>potice</a:t>
            </a:r>
            <a:r>
              <a:rPr lang="en-US" b="1" dirty="0" smtClean="0"/>
              <a:t> </a:t>
            </a:r>
            <a:r>
              <a:rPr lang="en-US" b="1" dirty="0" err="1" smtClean="0"/>
              <a:t>od</a:t>
            </a:r>
            <a:r>
              <a:rPr lang="en-US" b="1" dirty="0" smtClean="0"/>
              <a:t> </a:t>
            </a:r>
            <a:r>
              <a:rPr lang="en-US" b="1" dirty="0" err="1" smtClean="0"/>
              <a:t>elektricnog</a:t>
            </a:r>
            <a:r>
              <a:rPr lang="en-US" b="1" dirty="0" smtClean="0"/>
              <a:t> </a:t>
            </a:r>
            <a:r>
              <a:rPr lang="en-US" b="1" dirty="0" err="1" smtClean="0"/>
              <a:t>polja</a:t>
            </a:r>
            <a:r>
              <a:rPr lang="en-US" b="1" dirty="0" smtClean="0"/>
              <a:t> </a:t>
            </a:r>
            <a:r>
              <a:rPr lang="en-US" b="1" dirty="0" err="1" smtClean="0"/>
              <a:t>ili</a:t>
            </a:r>
            <a:r>
              <a:rPr lang="en-US" b="1" dirty="0" smtClean="0"/>
              <a:t> </a:t>
            </a:r>
            <a:r>
              <a:rPr lang="en-US" b="1" dirty="0" err="1" smtClean="0"/>
              <a:t>magnetnog</a:t>
            </a:r>
            <a:r>
              <a:rPr lang="en-US" b="1" dirty="0" smtClean="0"/>
              <a:t> </a:t>
            </a:r>
            <a:r>
              <a:rPr lang="en-US" b="1" dirty="0" err="1" smtClean="0"/>
              <a:t>polja</a:t>
            </a:r>
            <a:r>
              <a:rPr lang="en-US" b="1" dirty="0" smtClean="0"/>
              <a:t> u </a:t>
            </a:r>
            <a:r>
              <a:rPr lang="en-US" b="1" dirty="0" err="1" smtClean="0"/>
              <a:t>mehanicko</a:t>
            </a:r>
            <a:r>
              <a:rPr lang="en-US" b="1" dirty="0" smtClean="0"/>
              <a:t> </a:t>
            </a:r>
            <a:r>
              <a:rPr lang="en-US" b="1" dirty="0" err="1" smtClean="0"/>
              <a:t>ili</a:t>
            </a:r>
            <a:r>
              <a:rPr lang="en-US" b="1" dirty="0" smtClean="0"/>
              <a:t> </a:t>
            </a:r>
            <a:r>
              <a:rPr lang="en-US" b="1" dirty="0" err="1" smtClean="0"/>
              <a:t>termicko</a:t>
            </a:r>
            <a:r>
              <a:rPr lang="en-US" b="1" dirty="0" smtClean="0"/>
              <a:t> </a:t>
            </a:r>
            <a:r>
              <a:rPr lang="en-US" b="1" dirty="0" err="1" smtClean="0"/>
              <a:t>dejstvo</a:t>
            </a:r>
            <a:r>
              <a:rPr lang="en-US" b="1" dirty="0" smtClean="0"/>
              <a:t>.</a:t>
            </a:r>
          </a:p>
          <a:p>
            <a:r>
              <a:rPr lang="en-US" dirty="0" err="1" smtClean="0"/>
              <a:t>Najcesci</a:t>
            </a:r>
            <a:r>
              <a:rPr lang="en-US" dirty="0" smtClean="0"/>
              <a:t> je </a:t>
            </a:r>
            <a:r>
              <a:rPr lang="en-US" dirty="0" err="1" smtClean="0"/>
              <a:t>slucaj:elektricna</a:t>
            </a:r>
            <a:r>
              <a:rPr lang="en-US" dirty="0" smtClean="0"/>
              <a:t> </a:t>
            </a:r>
            <a:r>
              <a:rPr lang="en-US" dirty="0" err="1" smtClean="0"/>
              <a:t>struja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magnetno</a:t>
            </a:r>
            <a:r>
              <a:rPr lang="en-US" dirty="0" smtClean="0"/>
              <a:t> </a:t>
            </a:r>
            <a:r>
              <a:rPr lang="en-US" dirty="0" err="1" smtClean="0"/>
              <a:t>polje</a:t>
            </a:r>
            <a:r>
              <a:rPr lang="en-US" dirty="0" smtClean="0"/>
              <a:t> </a:t>
            </a:r>
            <a:r>
              <a:rPr lang="en-US" dirty="0" err="1" smtClean="0"/>
              <a:t>generisu</a:t>
            </a:r>
            <a:r>
              <a:rPr lang="en-US" dirty="0" smtClean="0"/>
              <a:t> </a:t>
            </a:r>
            <a:r>
              <a:rPr lang="en-US" dirty="0" err="1" smtClean="0"/>
              <a:t>mehanicku</a:t>
            </a:r>
            <a:r>
              <a:rPr lang="en-US" dirty="0" smtClean="0"/>
              <a:t> </a:t>
            </a:r>
            <a:r>
              <a:rPr lang="en-US" dirty="0" err="1" smtClean="0"/>
              <a:t>silu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pogodan</a:t>
            </a:r>
            <a:r>
              <a:rPr lang="en-US" dirty="0" smtClean="0"/>
              <a:t> </a:t>
            </a:r>
            <a:r>
              <a:rPr lang="en-US" dirty="0" err="1" smtClean="0"/>
              <a:t>nacin</a:t>
            </a:r>
            <a:r>
              <a:rPr lang="en-US" dirty="0" smtClean="0"/>
              <a:t> </a:t>
            </a:r>
            <a:r>
              <a:rPr lang="en-US" dirty="0" err="1" smtClean="0"/>
              <a:t>pokrece</a:t>
            </a:r>
            <a:r>
              <a:rPr lang="en-US" dirty="0" smtClean="0"/>
              <a:t> </a:t>
            </a:r>
            <a:r>
              <a:rPr lang="en-US" dirty="0" err="1" smtClean="0"/>
              <a:t>kazaljku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skali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kojoj</a:t>
            </a:r>
            <a:r>
              <a:rPr lang="en-US" dirty="0" smtClean="0"/>
              <a:t> se </a:t>
            </a:r>
            <a:r>
              <a:rPr lang="en-US" dirty="0" err="1" smtClean="0"/>
              <a:t>vrsi</a:t>
            </a:r>
            <a:r>
              <a:rPr lang="en-US" dirty="0" smtClean="0"/>
              <a:t> </a:t>
            </a:r>
            <a:r>
              <a:rPr lang="en-US" dirty="0" err="1" smtClean="0"/>
              <a:t>ocitavanje</a:t>
            </a:r>
            <a:r>
              <a:rPr lang="en-US" dirty="0" smtClean="0"/>
              <a:t> </a:t>
            </a:r>
            <a:r>
              <a:rPr lang="en-US" dirty="0" err="1" smtClean="0"/>
              <a:t>elektricne</a:t>
            </a:r>
            <a:r>
              <a:rPr lang="en-US" dirty="0" smtClean="0"/>
              <a:t> </a:t>
            </a:r>
            <a:r>
              <a:rPr lang="en-US" dirty="0" err="1" smtClean="0"/>
              <a:t>velicine</a:t>
            </a:r>
            <a:r>
              <a:rPr lang="en-US" dirty="0" smtClean="0"/>
              <a:t>(EM </a:t>
            </a:r>
            <a:r>
              <a:rPr lang="en-US" dirty="0" err="1" smtClean="0"/>
              <a:t>indukcija</a:t>
            </a:r>
            <a:r>
              <a:rPr lang="en-US" dirty="0" smtClean="0"/>
              <a:t>)</a:t>
            </a:r>
          </a:p>
          <a:p>
            <a:r>
              <a:rPr lang="en-US" b="1" dirty="0" err="1" smtClean="0"/>
              <a:t>Merena</a:t>
            </a:r>
            <a:r>
              <a:rPr lang="en-US" b="1" dirty="0" smtClean="0"/>
              <a:t> </a:t>
            </a:r>
            <a:r>
              <a:rPr lang="en-US" b="1" dirty="0" err="1" smtClean="0"/>
              <a:t>velicina</a:t>
            </a:r>
            <a:r>
              <a:rPr lang="en-US" b="1" dirty="0" smtClean="0"/>
              <a:t> </a:t>
            </a:r>
            <a:r>
              <a:rPr lang="en-US" b="1" dirty="0" err="1" smtClean="0"/>
              <a:t>deluje</a:t>
            </a:r>
            <a:r>
              <a:rPr lang="en-US" b="1" dirty="0" smtClean="0"/>
              <a:t> </a:t>
            </a:r>
            <a:r>
              <a:rPr lang="en-US" b="1" dirty="0" err="1" smtClean="0"/>
              <a:t>mehanickom</a:t>
            </a:r>
            <a:r>
              <a:rPr lang="en-US" b="1" dirty="0" smtClean="0"/>
              <a:t> </a:t>
            </a:r>
            <a:r>
              <a:rPr lang="en-US" b="1" dirty="0" err="1" smtClean="0"/>
              <a:t>silom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pokretni</a:t>
            </a:r>
            <a:r>
              <a:rPr lang="en-US" b="1" dirty="0" smtClean="0"/>
              <a:t> </a:t>
            </a:r>
            <a:r>
              <a:rPr lang="en-US" b="1" dirty="0" err="1" smtClean="0"/>
              <a:t>deo</a:t>
            </a:r>
            <a:r>
              <a:rPr lang="en-US" b="1" dirty="0" smtClean="0"/>
              <a:t> </a:t>
            </a:r>
            <a:r>
              <a:rPr lang="en-US" b="1" dirty="0" err="1" smtClean="0"/>
              <a:t>instrumenta</a:t>
            </a:r>
            <a:r>
              <a:rPr lang="en-US" b="1" dirty="0" smtClean="0"/>
              <a:t>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skalom.Polozajem</a:t>
            </a:r>
            <a:r>
              <a:rPr lang="en-US" b="1" dirty="0" smtClean="0"/>
              <a:t> </a:t>
            </a:r>
            <a:r>
              <a:rPr lang="en-US" b="1" dirty="0" err="1" smtClean="0"/>
              <a:t>pokretnog</a:t>
            </a:r>
            <a:r>
              <a:rPr lang="en-US" b="1" dirty="0" smtClean="0"/>
              <a:t> </a:t>
            </a:r>
            <a:r>
              <a:rPr lang="en-US" b="1" dirty="0" err="1" smtClean="0"/>
              <a:t>dela</a:t>
            </a:r>
            <a:r>
              <a:rPr lang="en-US" b="1" dirty="0" smtClean="0"/>
              <a:t> se </a:t>
            </a:r>
            <a:r>
              <a:rPr lang="en-US" b="1" dirty="0" err="1" smtClean="0"/>
              <a:t>registruje</a:t>
            </a:r>
            <a:r>
              <a:rPr lang="en-US" b="1" dirty="0" smtClean="0"/>
              <a:t> </a:t>
            </a:r>
            <a:r>
              <a:rPr lang="en-US" b="1" dirty="0" err="1" smtClean="0"/>
              <a:t>vrednost</a:t>
            </a:r>
            <a:r>
              <a:rPr lang="en-US" b="1" dirty="0" smtClean="0"/>
              <a:t> </a:t>
            </a:r>
            <a:r>
              <a:rPr lang="en-US" b="1" dirty="0" err="1" smtClean="0"/>
              <a:t>merene</a:t>
            </a:r>
            <a:r>
              <a:rPr lang="en-US" b="1" dirty="0" smtClean="0"/>
              <a:t> </a:t>
            </a:r>
            <a:r>
              <a:rPr lang="en-US" b="1" dirty="0" err="1" smtClean="0"/>
              <a:t>velicine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Analogni</a:t>
            </a:r>
            <a:r>
              <a:rPr lang="en-US" sz="3200" dirty="0" smtClean="0"/>
              <a:t> </a:t>
            </a:r>
            <a:r>
              <a:rPr lang="en-US" sz="3200" dirty="0" err="1" smtClean="0"/>
              <a:t>instrumenti</a:t>
            </a:r>
            <a:r>
              <a:rPr lang="en-US" sz="3200" dirty="0" smtClean="0"/>
              <a:t> -</a:t>
            </a:r>
            <a:r>
              <a:rPr lang="en-US" sz="3200" dirty="0" err="1" smtClean="0"/>
              <a:t>prikaz</a:t>
            </a:r>
            <a:r>
              <a:rPr lang="en-US" sz="3200" dirty="0" smtClean="0"/>
              <a:t> </a:t>
            </a:r>
            <a:r>
              <a:rPr lang="en-US" sz="3200" dirty="0" err="1" smtClean="0"/>
              <a:t>velicina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err="1" smtClean="0"/>
              <a:t>Prikaz</a:t>
            </a:r>
            <a:r>
              <a:rPr lang="en-US" sz="2400" dirty="0" smtClean="0"/>
              <a:t> </a:t>
            </a:r>
            <a:r>
              <a:rPr lang="en-US" sz="2400" dirty="0" err="1" smtClean="0"/>
              <a:t>elektricnih</a:t>
            </a:r>
            <a:r>
              <a:rPr lang="en-US" sz="2400" dirty="0" smtClean="0"/>
              <a:t> </a:t>
            </a:r>
            <a:r>
              <a:rPr lang="en-US" sz="2400" dirty="0" err="1" smtClean="0"/>
              <a:t>velicina</a:t>
            </a:r>
            <a:r>
              <a:rPr lang="en-US" sz="2400" dirty="0" smtClean="0"/>
              <a:t> je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vizuelnim</a:t>
            </a:r>
            <a:r>
              <a:rPr lang="en-US" sz="2400" dirty="0" smtClean="0"/>
              <a:t> </a:t>
            </a:r>
            <a:r>
              <a:rPr lang="en-US" sz="2400" dirty="0" err="1" smtClean="0"/>
              <a:t>indikatorima</a:t>
            </a:r>
            <a:r>
              <a:rPr lang="en-US" sz="2400" dirty="0" smtClean="0"/>
              <a:t> (</a:t>
            </a:r>
            <a:r>
              <a:rPr lang="en-US" sz="2400" dirty="0" err="1" smtClean="0"/>
              <a:t>pokazivacima</a:t>
            </a:r>
            <a:r>
              <a:rPr lang="en-US" sz="2400" dirty="0" smtClean="0"/>
              <a:t>)</a:t>
            </a:r>
          </a:p>
          <a:p>
            <a:pPr>
              <a:buNone/>
            </a:pPr>
            <a:r>
              <a:rPr lang="en-US" sz="2400" dirty="0" err="1" smtClean="0"/>
              <a:t>Primeri</a:t>
            </a:r>
            <a:r>
              <a:rPr lang="en-US" sz="2400" dirty="0" smtClean="0"/>
              <a:t> </a:t>
            </a:r>
            <a:r>
              <a:rPr lang="en-US" sz="2400" dirty="0" err="1" smtClean="0"/>
              <a:t>pojedinih</a:t>
            </a:r>
            <a:r>
              <a:rPr lang="en-US" sz="2400" dirty="0" smtClean="0"/>
              <a:t> </a:t>
            </a:r>
            <a:r>
              <a:rPr lang="en-US" sz="2400" dirty="0" err="1" smtClean="0"/>
              <a:t>indikatora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pokretna</a:t>
            </a:r>
            <a:r>
              <a:rPr lang="en-US" sz="2400" dirty="0" smtClean="0"/>
              <a:t> </a:t>
            </a:r>
            <a:r>
              <a:rPr lang="en-US" sz="2400" dirty="0" err="1" smtClean="0"/>
              <a:t>kazaljka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graduisanoj</a:t>
            </a:r>
            <a:r>
              <a:rPr lang="en-US" sz="2400" dirty="0" smtClean="0"/>
              <a:t> </a:t>
            </a:r>
            <a:r>
              <a:rPr lang="en-US" sz="2400" dirty="0" err="1" smtClean="0"/>
              <a:t>skali</a:t>
            </a:r>
            <a:endParaRPr lang="en-US" sz="2400" dirty="0" smtClean="0"/>
          </a:p>
          <a:p>
            <a:r>
              <a:rPr lang="en-US" sz="2400" dirty="0" err="1" smtClean="0"/>
              <a:t>pravolinijska</a:t>
            </a:r>
            <a:r>
              <a:rPr lang="en-US" sz="2400" dirty="0" smtClean="0"/>
              <a:t> </a:t>
            </a:r>
            <a:r>
              <a:rPr lang="en-US" sz="2400" dirty="0" err="1" smtClean="0"/>
              <a:t>svetleca</a:t>
            </a:r>
            <a:r>
              <a:rPr lang="en-US" sz="2400" dirty="0" smtClean="0"/>
              <a:t> </a:t>
            </a:r>
            <a:r>
              <a:rPr lang="en-US" sz="2400" dirty="0" err="1" smtClean="0"/>
              <a:t>traka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skali</a:t>
            </a:r>
            <a:endParaRPr lang="en-US" sz="2400" dirty="0" smtClean="0"/>
          </a:p>
          <a:p>
            <a:r>
              <a:rPr lang="en-US" sz="2400" dirty="0" err="1" smtClean="0"/>
              <a:t>xy</a:t>
            </a:r>
            <a:r>
              <a:rPr lang="en-US" sz="2400" dirty="0" smtClean="0"/>
              <a:t> </a:t>
            </a:r>
            <a:r>
              <a:rPr lang="en-US" sz="2400" dirty="0" err="1" smtClean="0"/>
              <a:t>graficki</a:t>
            </a:r>
            <a:r>
              <a:rPr lang="en-US" sz="2400" dirty="0" smtClean="0"/>
              <a:t> </a:t>
            </a:r>
            <a:r>
              <a:rPr lang="en-US" sz="2400" dirty="0" err="1" smtClean="0"/>
              <a:t>dispelej</a:t>
            </a: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41123" t="40000"/>
          <a:stretch>
            <a:fillRect/>
          </a:stretch>
        </p:blipFill>
        <p:spPr bwMode="auto">
          <a:xfrm>
            <a:off x="228600" y="304800"/>
            <a:ext cx="40430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76800" y="1066800"/>
            <a:ext cx="3315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Kazaljka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graduisanoj</a:t>
            </a:r>
            <a:r>
              <a:rPr lang="en-US" sz="2400" dirty="0" smtClean="0"/>
              <a:t> </a:t>
            </a:r>
            <a:r>
              <a:rPr lang="en-US" sz="2400" dirty="0" err="1" smtClean="0"/>
              <a:t>skali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276600"/>
            <a:ext cx="8077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err="1" smtClean="0"/>
              <a:t>Najcesce</a:t>
            </a:r>
            <a:r>
              <a:rPr lang="en-US" sz="2300" dirty="0" smtClean="0"/>
              <a:t> se </a:t>
            </a:r>
            <a:r>
              <a:rPr lang="en-US" sz="2300" dirty="0" err="1" smtClean="0"/>
              <a:t>koristi</a:t>
            </a:r>
            <a:r>
              <a:rPr lang="en-US" sz="2300" dirty="0" smtClean="0"/>
              <a:t> </a:t>
            </a:r>
            <a:r>
              <a:rPr lang="en-US" sz="2300" dirty="0" err="1" smtClean="0"/>
              <a:t>kazaljka</a:t>
            </a:r>
            <a:r>
              <a:rPr lang="en-US" sz="2300" dirty="0" smtClean="0"/>
              <a:t> </a:t>
            </a:r>
            <a:r>
              <a:rPr lang="en-US" sz="2300" dirty="0" err="1" smtClean="0"/>
              <a:t>sa</a:t>
            </a:r>
            <a:r>
              <a:rPr lang="en-US" sz="2300" dirty="0" smtClean="0"/>
              <a:t> </a:t>
            </a:r>
            <a:r>
              <a:rPr lang="en-US" sz="2300" dirty="0" err="1" smtClean="0"/>
              <a:t>skalom</a:t>
            </a:r>
            <a:r>
              <a:rPr lang="en-US" sz="2300" dirty="0" smtClean="0"/>
              <a:t>.</a:t>
            </a:r>
          </a:p>
          <a:p>
            <a:r>
              <a:rPr lang="en-US" sz="2300" dirty="0" err="1" smtClean="0"/>
              <a:t>Instrumenti</a:t>
            </a:r>
            <a:r>
              <a:rPr lang="en-US" sz="2300" dirty="0" smtClean="0"/>
              <a:t> se </a:t>
            </a:r>
            <a:r>
              <a:rPr lang="en-US" sz="2300" dirty="0" err="1" smtClean="0"/>
              <a:t>nazivaju</a:t>
            </a:r>
            <a:r>
              <a:rPr lang="en-US" sz="2300" dirty="0" smtClean="0"/>
              <a:t> </a:t>
            </a:r>
            <a:r>
              <a:rPr lang="en-US" sz="2300" dirty="0" err="1" smtClean="0"/>
              <a:t>kretni</a:t>
            </a:r>
            <a:r>
              <a:rPr lang="en-US" sz="2300" dirty="0" smtClean="0"/>
              <a:t> </a:t>
            </a:r>
            <a:r>
              <a:rPr lang="en-US" sz="2300" dirty="0" err="1" smtClean="0"/>
              <a:t>sistemi</a:t>
            </a:r>
            <a:r>
              <a:rPr lang="en-US" sz="2300" dirty="0" smtClean="0"/>
              <a:t>.</a:t>
            </a:r>
          </a:p>
          <a:p>
            <a:r>
              <a:rPr lang="en-US" sz="2300" dirty="0" err="1" smtClean="0"/>
              <a:t>Otklon</a:t>
            </a:r>
            <a:r>
              <a:rPr lang="en-US" sz="2300" dirty="0" smtClean="0"/>
              <a:t> </a:t>
            </a:r>
            <a:r>
              <a:rPr lang="en-US" sz="2300" dirty="0" err="1" smtClean="0"/>
              <a:t>kazaljke</a:t>
            </a:r>
            <a:r>
              <a:rPr lang="en-US" sz="2300" dirty="0" smtClean="0"/>
              <a:t> je </a:t>
            </a:r>
            <a:r>
              <a:rPr lang="en-US" sz="2300" dirty="0" err="1" smtClean="0"/>
              <a:t>prouzrokovan</a:t>
            </a:r>
            <a:r>
              <a:rPr lang="en-US" sz="2300" dirty="0" smtClean="0"/>
              <a:t> </a:t>
            </a:r>
            <a:r>
              <a:rPr lang="en-US" sz="2300" dirty="0" err="1" smtClean="0"/>
              <a:t>merenom</a:t>
            </a:r>
            <a:r>
              <a:rPr lang="en-US" sz="2300" dirty="0" smtClean="0"/>
              <a:t> </a:t>
            </a:r>
            <a:r>
              <a:rPr lang="en-US" sz="2300" dirty="0" err="1" smtClean="0"/>
              <a:t>velicinom</a:t>
            </a:r>
            <a:r>
              <a:rPr lang="en-US" sz="2300" dirty="0" smtClean="0"/>
              <a:t> </a:t>
            </a:r>
            <a:r>
              <a:rPr lang="en-US" sz="2300" dirty="0" err="1" smtClean="0"/>
              <a:t>i</a:t>
            </a:r>
            <a:r>
              <a:rPr lang="en-US" sz="2300" dirty="0" smtClean="0"/>
              <a:t> </a:t>
            </a:r>
            <a:r>
              <a:rPr lang="en-US" sz="2300" dirty="0" err="1" smtClean="0"/>
              <a:t>analogan</a:t>
            </a:r>
            <a:r>
              <a:rPr lang="en-US" sz="2300" dirty="0" smtClean="0"/>
              <a:t> je </a:t>
            </a:r>
            <a:r>
              <a:rPr lang="en-US" sz="2300" dirty="0" err="1" smtClean="0"/>
              <a:t>toj</a:t>
            </a:r>
            <a:r>
              <a:rPr lang="en-US" sz="2300" dirty="0" smtClean="0"/>
              <a:t> </a:t>
            </a:r>
            <a:r>
              <a:rPr lang="en-US" sz="2300" dirty="0" err="1" smtClean="0"/>
              <a:t>merenoj</a:t>
            </a:r>
            <a:r>
              <a:rPr lang="en-US" sz="2300" dirty="0" smtClean="0"/>
              <a:t> </a:t>
            </a:r>
            <a:r>
              <a:rPr lang="en-US" sz="2300" dirty="0" err="1" smtClean="0"/>
              <a:t>velicini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Na </a:t>
            </a:r>
            <a:r>
              <a:rPr lang="en-US" sz="2300" dirty="0" err="1" smtClean="0"/>
              <a:t>skali</a:t>
            </a:r>
            <a:r>
              <a:rPr lang="en-US" sz="2300" dirty="0" smtClean="0"/>
              <a:t> se </a:t>
            </a:r>
            <a:r>
              <a:rPr lang="en-US" sz="2300" dirty="0" err="1" smtClean="0"/>
              <a:t>ocitava</a:t>
            </a:r>
            <a:r>
              <a:rPr lang="en-US" sz="2300" dirty="0" smtClean="0"/>
              <a:t> </a:t>
            </a:r>
            <a:r>
              <a:rPr lang="en-US" sz="2300" dirty="0" err="1" smtClean="0"/>
              <a:t>broj</a:t>
            </a:r>
            <a:r>
              <a:rPr lang="en-US" sz="2300" dirty="0" smtClean="0"/>
              <a:t> </a:t>
            </a:r>
            <a:r>
              <a:rPr lang="en-US" sz="2300" dirty="0" err="1" smtClean="0"/>
              <a:t>pokazanih</a:t>
            </a:r>
            <a:r>
              <a:rPr lang="en-US" sz="2300" dirty="0" smtClean="0"/>
              <a:t> </a:t>
            </a:r>
            <a:r>
              <a:rPr lang="en-US" sz="2300" dirty="0" err="1" smtClean="0"/>
              <a:t>podeoka</a:t>
            </a:r>
            <a:r>
              <a:rPr lang="en-US" sz="2300" dirty="0" smtClean="0"/>
              <a:t> ,a </a:t>
            </a:r>
            <a:r>
              <a:rPr lang="en-US" sz="2300" dirty="0" err="1" smtClean="0"/>
              <a:t>konstanta</a:t>
            </a:r>
            <a:r>
              <a:rPr lang="en-US" sz="2300" dirty="0" smtClean="0"/>
              <a:t> se </a:t>
            </a:r>
            <a:r>
              <a:rPr lang="en-US" sz="2300" dirty="0" err="1" smtClean="0"/>
              <a:t>racuna</a:t>
            </a:r>
            <a:r>
              <a:rPr lang="en-US" sz="2300" dirty="0" smtClean="0"/>
              <a:t> </a:t>
            </a:r>
            <a:r>
              <a:rPr lang="en-US" sz="2300" dirty="0" err="1" smtClean="0"/>
              <a:t>po</a:t>
            </a:r>
            <a:r>
              <a:rPr lang="en-US" sz="2300" dirty="0" smtClean="0"/>
              <a:t> </a:t>
            </a:r>
            <a:r>
              <a:rPr lang="en-US" sz="2300" dirty="0" err="1" smtClean="0"/>
              <a:t>obrascu</a:t>
            </a:r>
            <a:r>
              <a:rPr lang="en-US" sz="2300" dirty="0" smtClean="0"/>
              <a:t>.</a:t>
            </a:r>
          </a:p>
          <a:p>
            <a:r>
              <a:rPr lang="en-US" sz="2300" dirty="0" err="1" smtClean="0"/>
              <a:t>Rezultat</a:t>
            </a:r>
            <a:r>
              <a:rPr lang="en-US" sz="2300" dirty="0" smtClean="0"/>
              <a:t> </a:t>
            </a:r>
            <a:r>
              <a:rPr lang="en-US" sz="2300" dirty="0" err="1" smtClean="0"/>
              <a:t>tj</a:t>
            </a:r>
            <a:r>
              <a:rPr lang="en-US" sz="2300" dirty="0" smtClean="0"/>
              <a:t> </a:t>
            </a:r>
            <a:r>
              <a:rPr lang="en-US" sz="2300" dirty="0" err="1" smtClean="0"/>
              <a:t>merena</a:t>
            </a:r>
            <a:r>
              <a:rPr lang="en-US" sz="2300" dirty="0" smtClean="0"/>
              <a:t> </a:t>
            </a:r>
            <a:r>
              <a:rPr lang="en-US" sz="2300" dirty="0" err="1" smtClean="0"/>
              <a:t>vrednost</a:t>
            </a:r>
            <a:r>
              <a:rPr lang="en-US" sz="2300" dirty="0" smtClean="0"/>
              <a:t> se </a:t>
            </a:r>
            <a:r>
              <a:rPr lang="en-US" sz="2300" dirty="0" err="1" smtClean="0"/>
              <a:t>izracunava</a:t>
            </a:r>
            <a:r>
              <a:rPr lang="en-US" sz="2300" dirty="0" smtClean="0"/>
              <a:t> </a:t>
            </a:r>
            <a:r>
              <a:rPr lang="en-US" sz="2300" dirty="0" err="1" smtClean="0"/>
              <a:t>mnozenjem</a:t>
            </a:r>
            <a:r>
              <a:rPr lang="en-US" sz="2300" dirty="0" smtClean="0"/>
              <a:t> </a:t>
            </a:r>
            <a:r>
              <a:rPr lang="en-US" sz="2300" dirty="0" err="1" smtClean="0"/>
              <a:t>konstnte</a:t>
            </a:r>
            <a:r>
              <a:rPr lang="en-US" sz="2300" dirty="0" smtClean="0"/>
              <a:t> </a:t>
            </a:r>
            <a:r>
              <a:rPr lang="en-US" sz="2300" dirty="0" err="1" smtClean="0"/>
              <a:t>i</a:t>
            </a:r>
            <a:r>
              <a:rPr lang="en-US" sz="2300" dirty="0" smtClean="0"/>
              <a:t> </a:t>
            </a:r>
            <a:r>
              <a:rPr lang="en-US" sz="2300" dirty="0" err="1" smtClean="0"/>
              <a:t>ocitane</a:t>
            </a:r>
            <a:r>
              <a:rPr lang="en-US" sz="2300" dirty="0" smtClean="0"/>
              <a:t> </a:t>
            </a:r>
            <a:r>
              <a:rPr lang="en-US" sz="2300" dirty="0" err="1" smtClean="0"/>
              <a:t>vrednosti</a:t>
            </a:r>
            <a:r>
              <a:rPr lang="en-US" sz="2300" dirty="0" smtClean="0"/>
              <a:t> </a:t>
            </a:r>
            <a:r>
              <a:rPr lang="en-US" sz="2300" dirty="0" err="1" smtClean="0"/>
              <a:t>na</a:t>
            </a:r>
            <a:r>
              <a:rPr lang="en-US" sz="2300" dirty="0" smtClean="0"/>
              <a:t> </a:t>
            </a:r>
            <a:r>
              <a:rPr lang="en-US" sz="2300" dirty="0" err="1" smtClean="0"/>
              <a:t>skali</a:t>
            </a:r>
            <a:r>
              <a:rPr lang="en-US" sz="2300" dirty="0" smtClean="0"/>
              <a:t>.</a:t>
            </a:r>
            <a:endParaRPr lang="en-US" sz="2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0"/>
            <a:ext cx="676342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9906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Ako</a:t>
            </a:r>
            <a:r>
              <a:rPr lang="en-US" sz="2400" dirty="0" smtClean="0"/>
              <a:t> se </a:t>
            </a:r>
            <a:r>
              <a:rPr lang="en-US" sz="2400" dirty="0" err="1" smtClean="0"/>
              <a:t>umesto</a:t>
            </a:r>
            <a:r>
              <a:rPr lang="en-US" sz="2400" dirty="0" smtClean="0"/>
              <a:t> </a:t>
            </a:r>
            <a:r>
              <a:rPr lang="en-US" sz="2400" dirty="0" err="1" smtClean="0"/>
              <a:t>kazaljke</a:t>
            </a:r>
            <a:r>
              <a:rPr lang="en-US" sz="2400" dirty="0" smtClean="0"/>
              <a:t> </a:t>
            </a:r>
            <a:r>
              <a:rPr lang="en-US" sz="2400" dirty="0" err="1" smtClean="0"/>
              <a:t>koristi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optickim</a:t>
            </a:r>
            <a:r>
              <a:rPr lang="en-US" sz="2400" dirty="0" smtClean="0"/>
              <a:t> </a:t>
            </a:r>
            <a:r>
              <a:rPr lang="en-US" sz="2400" dirty="0" err="1" smtClean="0"/>
              <a:t>tj</a:t>
            </a:r>
            <a:r>
              <a:rPr lang="en-US" sz="2400" dirty="0" smtClean="0"/>
              <a:t> </a:t>
            </a:r>
            <a:r>
              <a:rPr lang="en-US" sz="2400" dirty="0" err="1" smtClean="0"/>
              <a:t>svetlosnim</a:t>
            </a:r>
            <a:r>
              <a:rPr lang="en-US" sz="2400" dirty="0" smtClean="0"/>
              <a:t> </a:t>
            </a:r>
            <a:r>
              <a:rPr lang="en-US" sz="2400" dirty="0" err="1" smtClean="0"/>
              <a:t>zrakom</a:t>
            </a:r>
            <a:r>
              <a:rPr lang="en-US" sz="2400" dirty="0" smtClean="0"/>
              <a:t> </a:t>
            </a:r>
            <a:r>
              <a:rPr lang="en-US" sz="2400" dirty="0" err="1" smtClean="0"/>
              <a:t>kojim</a:t>
            </a:r>
            <a:r>
              <a:rPr lang="en-US" sz="2400" dirty="0" smtClean="0"/>
              <a:t> se </a:t>
            </a:r>
            <a:r>
              <a:rPr lang="en-US" sz="2400" dirty="0" err="1" smtClean="0"/>
              <a:t>osvetljava</a:t>
            </a:r>
            <a:r>
              <a:rPr lang="en-US" sz="2400" dirty="0" smtClean="0"/>
              <a:t> </a:t>
            </a:r>
            <a:r>
              <a:rPr lang="en-US" sz="2400" dirty="0" err="1" smtClean="0"/>
              <a:t>skala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ocitavanje</a:t>
            </a:r>
            <a:r>
              <a:rPr lang="en-US" sz="2400" dirty="0" smtClean="0"/>
              <a:t> </a:t>
            </a:r>
            <a:r>
              <a:rPr lang="en-US" sz="2400" dirty="0" err="1" smtClean="0"/>
              <a:t>tada</a:t>
            </a:r>
            <a:r>
              <a:rPr lang="en-US" sz="2400" dirty="0" smtClean="0"/>
              <a:t> se </a:t>
            </a:r>
            <a:r>
              <a:rPr lang="en-US" sz="2400" dirty="0" err="1" smtClean="0"/>
              <a:t>ti</a:t>
            </a:r>
            <a:r>
              <a:rPr lang="en-US" sz="2400" dirty="0" smtClean="0"/>
              <a:t> </a:t>
            </a:r>
            <a:r>
              <a:rPr lang="en-US" sz="2400" dirty="0" err="1" smtClean="0"/>
              <a:t>instrunementi</a:t>
            </a:r>
            <a:r>
              <a:rPr lang="en-US" sz="2400" dirty="0" smtClean="0"/>
              <a:t> </a:t>
            </a:r>
            <a:r>
              <a:rPr lang="en-US" sz="2400" dirty="0" err="1" smtClean="0"/>
              <a:t>nazivaju</a:t>
            </a:r>
            <a:r>
              <a:rPr lang="en-US" sz="2400" dirty="0" smtClean="0"/>
              <a:t> </a:t>
            </a:r>
            <a:r>
              <a:rPr lang="en-US" sz="2400" b="1" dirty="0" err="1" smtClean="0"/>
              <a:t>elektroopticki</a:t>
            </a:r>
            <a:r>
              <a:rPr lang="en-US" sz="2400" dirty="0" smtClean="0"/>
              <a:t>  </a:t>
            </a:r>
            <a:r>
              <a:rPr lang="en-US" sz="2400" dirty="0" err="1" smtClean="0"/>
              <a:t>kretni</a:t>
            </a:r>
            <a:r>
              <a:rPr lang="en-US" sz="2400" dirty="0" smtClean="0"/>
              <a:t> </a:t>
            </a:r>
            <a:r>
              <a:rPr lang="en-US" sz="2400" dirty="0" err="1" smtClean="0"/>
              <a:t>sistemi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Kretni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pokazivacem</a:t>
            </a:r>
            <a:r>
              <a:rPr lang="en-US" dirty="0" smtClean="0"/>
              <a:t> </a:t>
            </a:r>
            <a:r>
              <a:rPr lang="en-US" dirty="0" err="1" smtClean="0"/>
              <a:t>moze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krece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362200"/>
            <a:ext cx="5943600" cy="101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Digitalni</a:t>
            </a:r>
            <a:r>
              <a:rPr lang="en-US" b="1" dirty="0" smtClean="0"/>
              <a:t> </a:t>
            </a:r>
            <a:r>
              <a:rPr lang="en-US" b="1" dirty="0" err="1" smtClean="0"/>
              <a:t>merni</a:t>
            </a:r>
            <a:r>
              <a:rPr lang="en-US" b="1" dirty="0" smtClean="0"/>
              <a:t> </a:t>
            </a:r>
            <a:r>
              <a:rPr lang="en-US" b="1" dirty="0" err="1" smtClean="0"/>
              <a:t>instrumenti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Dok</a:t>
            </a:r>
            <a:r>
              <a:rPr lang="en-US" dirty="0" smtClean="0"/>
              <a:t> se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analognih</a:t>
            </a:r>
            <a:r>
              <a:rPr lang="en-US" dirty="0" smtClean="0"/>
              <a:t> </a:t>
            </a:r>
            <a:r>
              <a:rPr lang="en-US" dirty="0" err="1" smtClean="0"/>
              <a:t>merenja</a:t>
            </a:r>
            <a:r>
              <a:rPr lang="en-US" dirty="0" smtClean="0"/>
              <a:t> </a:t>
            </a:r>
            <a:r>
              <a:rPr lang="en-US" dirty="0" err="1" smtClean="0"/>
              <a:t>predstavljaju</a:t>
            </a:r>
            <a:r>
              <a:rPr lang="en-US" dirty="0" smtClean="0"/>
              <a:t> </a:t>
            </a:r>
            <a:r>
              <a:rPr lang="en-US" b="1" dirty="0" err="1" smtClean="0"/>
              <a:t>kontinualne</a:t>
            </a:r>
            <a:r>
              <a:rPr lang="en-US" b="1" dirty="0" smtClean="0"/>
              <a:t> </a:t>
            </a:r>
            <a:r>
              <a:rPr lang="en-US" dirty="0" err="1" smtClean="0"/>
              <a:t>vrednosti</a:t>
            </a:r>
            <a:r>
              <a:rPr lang="en-US" dirty="0" smtClean="0"/>
              <a:t> </a:t>
            </a:r>
            <a:r>
              <a:rPr lang="en-US" dirty="0" err="1" smtClean="0"/>
              <a:t>merene</a:t>
            </a:r>
            <a:r>
              <a:rPr lang="en-US" dirty="0" smtClean="0"/>
              <a:t> </a:t>
            </a:r>
            <a:r>
              <a:rPr lang="en-US" dirty="0" err="1" smtClean="0"/>
              <a:t>velicine,kod</a:t>
            </a:r>
            <a:r>
              <a:rPr lang="en-US" dirty="0" smtClean="0"/>
              <a:t> </a:t>
            </a:r>
            <a:r>
              <a:rPr lang="en-US" dirty="0" err="1" smtClean="0"/>
              <a:t>digitalnih</a:t>
            </a:r>
            <a:r>
              <a:rPr lang="en-US" dirty="0" smtClean="0"/>
              <a:t> </a:t>
            </a:r>
            <a:r>
              <a:rPr lang="en-US" dirty="0" err="1" smtClean="0"/>
              <a:t>merenja</a:t>
            </a:r>
            <a:r>
              <a:rPr lang="en-US" dirty="0" smtClean="0"/>
              <a:t> </a:t>
            </a:r>
            <a:r>
              <a:rPr lang="en-US" dirty="0" err="1" smtClean="0"/>
              <a:t>moguce</a:t>
            </a:r>
            <a:r>
              <a:rPr lang="en-US" dirty="0" smtClean="0"/>
              <a:t> je </a:t>
            </a:r>
            <a:r>
              <a:rPr lang="en-US" dirty="0" err="1" smtClean="0"/>
              <a:t>predstaviti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b="1" dirty="0" err="1" smtClean="0"/>
              <a:t>disketne</a:t>
            </a:r>
            <a:r>
              <a:rPr lang="en-US" b="1" dirty="0" smtClean="0"/>
              <a:t> </a:t>
            </a:r>
            <a:r>
              <a:rPr lang="en-US" dirty="0" err="1" smtClean="0"/>
              <a:t>vrednoisti</a:t>
            </a:r>
            <a:r>
              <a:rPr lang="en-US" dirty="0" smtClean="0"/>
              <a:t>(</a:t>
            </a:r>
            <a:r>
              <a:rPr lang="en-US" dirty="0" err="1" smtClean="0"/>
              <a:t>diskontinualne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/>
              <a:t>Digitalni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instrumenti-princip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rada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err="1" smtClean="0"/>
              <a:t>Njihov</a:t>
            </a:r>
            <a:r>
              <a:rPr lang="en-US" dirty="0" smtClean="0"/>
              <a:t> </a:t>
            </a:r>
            <a:r>
              <a:rPr lang="en-US" dirty="0" err="1" smtClean="0"/>
              <a:t>princip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r>
              <a:rPr lang="en-US" dirty="0" smtClean="0"/>
              <a:t> se </a:t>
            </a:r>
            <a:r>
              <a:rPr lang="en-US" dirty="0" err="1" smtClean="0"/>
              <a:t>zasniva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radu</a:t>
            </a:r>
            <a:r>
              <a:rPr lang="en-US" dirty="0" smtClean="0"/>
              <a:t> </a:t>
            </a:r>
            <a:r>
              <a:rPr lang="en-US" dirty="0" err="1" smtClean="0"/>
              <a:t>elektronskih</a:t>
            </a:r>
            <a:r>
              <a:rPr lang="en-US" dirty="0" smtClean="0"/>
              <a:t> kola(</a:t>
            </a:r>
            <a:r>
              <a:rPr lang="en-US" dirty="0" err="1" smtClean="0"/>
              <a:t>integrisana</a:t>
            </a:r>
            <a:r>
              <a:rPr lang="en-US" dirty="0" smtClean="0"/>
              <a:t> kola)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sto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Logiska</a:t>
            </a:r>
            <a:r>
              <a:rPr lang="en-US" dirty="0" smtClean="0"/>
              <a:t> kola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AD </a:t>
            </a:r>
            <a:r>
              <a:rPr lang="en-US" dirty="0" err="1" smtClean="0"/>
              <a:t>i</a:t>
            </a:r>
            <a:r>
              <a:rPr lang="en-US" dirty="0" smtClean="0"/>
              <a:t> DA </a:t>
            </a:r>
            <a:r>
              <a:rPr lang="en-US" dirty="0" err="1" smtClean="0"/>
              <a:t>konvertori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razumevanje</a:t>
            </a:r>
            <a:r>
              <a:rPr lang="en-US" dirty="0" smtClean="0"/>
              <a:t> </a:t>
            </a:r>
            <a:r>
              <a:rPr lang="en-US" dirty="0" err="1" smtClean="0"/>
              <a:t>njihovog</a:t>
            </a:r>
            <a:r>
              <a:rPr lang="en-US" dirty="0" smtClean="0"/>
              <a:t> </a:t>
            </a:r>
            <a:r>
              <a:rPr lang="en-US" dirty="0" err="1" smtClean="0"/>
              <a:t>principa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r>
              <a:rPr lang="en-US" dirty="0" smtClean="0"/>
              <a:t> </a:t>
            </a:r>
            <a:r>
              <a:rPr lang="en-US" dirty="0" err="1" smtClean="0"/>
              <a:t>potrebno</a:t>
            </a:r>
            <a:r>
              <a:rPr lang="en-US" dirty="0" smtClean="0"/>
              <a:t> je </a:t>
            </a:r>
            <a:r>
              <a:rPr lang="en-US" dirty="0" err="1" smtClean="0"/>
              <a:t>poznavanje</a:t>
            </a:r>
            <a:r>
              <a:rPr lang="en-US" dirty="0" smtClean="0"/>
              <a:t> </a:t>
            </a:r>
            <a:r>
              <a:rPr lang="en-US" dirty="0" err="1" smtClean="0"/>
              <a:t>Bulove</a:t>
            </a:r>
            <a:r>
              <a:rPr lang="en-US" dirty="0" smtClean="0"/>
              <a:t> </a:t>
            </a:r>
            <a:r>
              <a:rPr lang="en-US" dirty="0" err="1" smtClean="0"/>
              <a:t>algebre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princip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r>
              <a:rPr lang="en-US" dirty="0" smtClean="0"/>
              <a:t> </a:t>
            </a:r>
            <a:r>
              <a:rPr lang="en-US" dirty="0" err="1" smtClean="0"/>
              <a:t>binarnih</a:t>
            </a:r>
            <a:r>
              <a:rPr lang="en-US" dirty="0" smtClean="0"/>
              <a:t> </a:t>
            </a:r>
            <a:r>
              <a:rPr lang="en-US" dirty="0" err="1" smtClean="0"/>
              <a:t>elektronskih</a:t>
            </a:r>
            <a:r>
              <a:rPr lang="en-US" dirty="0" smtClean="0"/>
              <a:t> </a:t>
            </a:r>
            <a:r>
              <a:rPr lang="en-US" dirty="0" err="1" smtClean="0"/>
              <a:t>kola.Na</a:t>
            </a:r>
            <a:r>
              <a:rPr lang="en-US" dirty="0" smtClean="0"/>
              <a:t> </a:t>
            </a:r>
            <a:r>
              <a:rPr lang="en-US" dirty="0" err="1" smtClean="0"/>
              <a:t>principima</a:t>
            </a:r>
            <a:r>
              <a:rPr lang="en-US" dirty="0" smtClean="0"/>
              <a:t> </a:t>
            </a:r>
            <a:r>
              <a:rPr lang="en-US" dirty="0" err="1" smtClean="0"/>
              <a:t>prekidacke</a:t>
            </a:r>
            <a:r>
              <a:rPr lang="en-US" dirty="0" smtClean="0"/>
              <a:t> </a:t>
            </a:r>
            <a:r>
              <a:rPr lang="en-US" dirty="0" err="1" smtClean="0"/>
              <a:t>Bulove</a:t>
            </a:r>
            <a:r>
              <a:rPr lang="en-US" dirty="0" smtClean="0"/>
              <a:t> </a:t>
            </a:r>
            <a:r>
              <a:rPr lang="en-US" dirty="0" err="1" smtClean="0"/>
              <a:t>algebre</a:t>
            </a:r>
            <a:r>
              <a:rPr lang="en-US" dirty="0" smtClean="0"/>
              <a:t> </a:t>
            </a:r>
            <a:r>
              <a:rPr lang="en-US" dirty="0" err="1" smtClean="0"/>
              <a:t>realizuju</a:t>
            </a:r>
            <a:r>
              <a:rPr lang="en-US" dirty="0" smtClean="0"/>
              <a:t> se </a:t>
            </a:r>
            <a:r>
              <a:rPr lang="en-US" dirty="0" err="1" smtClean="0"/>
              <a:t>kompjuterske</a:t>
            </a:r>
            <a:r>
              <a:rPr lang="en-US" dirty="0" smtClean="0"/>
              <a:t> </a:t>
            </a:r>
            <a:r>
              <a:rPr lang="en-US" dirty="0" err="1" smtClean="0"/>
              <a:t>memorije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Rezultati</a:t>
            </a:r>
            <a:r>
              <a:rPr lang="en-US" dirty="0" smtClean="0"/>
              <a:t> </a:t>
            </a:r>
            <a:r>
              <a:rPr lang="en-US" dirty="0" err="1" smtClean="0"/>
              <a:t>merenja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digitalne</a:t>
            </a:r>
            <a:r>
              <a:rPr lang="en-US" dirty="0" smtClean="0"/>
              <a:t> </a:t>
            </a:r>
            <a:r>
              <a:rPr lang="en-US" dirty="0" err="1" smtClean="0"/>
              <a:t>vrednosti</a:t>
            </a:r>
            <a:r>
              <a:rPr lang="en-US" dirty="0" smtClean="0"/>
              <a:t>  </a:t>
            </a:r>
            <a:r>
              <a:rPr lang="en-US" dirty="0" err="1" smtClean="0"/>
              <a:t>koje</a:t>
            </a:r>
            <a:r>
              <a:rPr lang="en-US" dirty="0" smtClean="0"/>
              <a:t> se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prenositi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racunar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takve</a:t>
            </a:r>
            <a:r>
              <a:rPr lang="en-US" dirty="0" smtClean="0"/>
              <a:t> se </a:t>
            </a:r>
            <a:r>
              <a:rPr lang="en-US" dirty="0" err="1" smtClean="0"/>
              <a:t>lako</a:t>
            </a:r>
            <a:r>
              <a:rPr lang="en-US" dirty="0" smtClean="0"/>
              <a:t> </a:t>
            </a:r>
            <a:r>
              <a:rPr lang="en-US" dirty="0" err="1" smtClean="0"/>
              <a:t>obradjuju</a:t>
            </a:r>
            <a:r>
              <a:rPr lang="en-US" dirty="0" smtClean="0"/>
              <a:t> (</a:t>
            </a:r>
            <a:r>
              <a:rPr lang="en-US" dirty="0" err="1" smtClean="0"/>
              <a:t>povoljne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racunarsku</a:t>
            </a:r>
            <a:r>
              <a:rPr lang="en-US" dirty="0" smtClean="0"/>
              <a:t> </a:t>
            </a:r>
            <a:r>
              <a:rPr lang="en-US" dirty="0" err="1" smtClean="0"/>
              <a:t>obradu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457200"/>
            <a:ext cx="7772400" cy="5562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b="1" dirty="0" err="1" smtClean="0"/>
              <a:t>Elektricni</a:t>
            </a:r>
            <a:r>
              <a:rPr lang="en-US" b="1" dirty="0" smtClean="0"/>
              <a:t> </a:t>
            </a:r>
            <a:r>
              <a:rPr lang="en-US" b="1" dirty="0" err="1" smtClean="0"/>
              <a:t>merni</a:t>
            </a:r>
            <a:r>
              <a:rPr lang="en-US" b="1" dirty="0" smtClean="0"/>
              <a:t> </a:t>
            </a:r>
            <a:r>
              <a:rPr lang="en-US" b="1" dirty="0" err="1" smtClean="0"/>
              <a:t>instrumenti</a:t>
            </a:r>
            <a:r>
              <a:rPr lang="en-US" b="1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merila</a:t>
            </a:r>
            <a:r>
              <a:rPr lang="en-US" dirty="0" smtClean="0"/>
              <a:t> </a:t>
            </a:r>
            <a:r>
              <a:rPr lang="en-US" dirty="0" err="1" smtClean="0"/>
              <a:t>pomocu</a:t>
            </a:r>
            <a:r>
              <a:rPr lang="en-US" dirty="0" smtClean="0"/>
              <a:t> </a:t>
            </a:r>
            <a:r>
              <a:rPr lang="en-US" dirty="0" err="1" smtClean="0"/>
              <a:t>kojih</a:t>
            </a:r>
            <a:r>
              <a:rPr lang="en-US" dirty="0" smtClean="0"/>
              <a:t> se </a:t>
            </a:r>
            <a:r>
              <a:rPr lang="en-US" dirty="0" err="1" smtClean="0"/>
              <a:t>vrsi</a:t>
            </a:r>
            <a:r>
              <a:rPr lang="en-US" dirty="0" smtClean="0"/>
              <a:t>  </a:t>
            </a:r>
            <a:r>
              <a:rPr lang="en-US" dirty="0" err="1" smtClean="0"/>
              <a:t>merenje</a:t>
            </a:r>
            <a:r>
              <a:rPr lang="en-US" dirty="0" smtClean="0"/>
              <a:t> </a:t>
            </a:r>
            <a:r>
              <a:rPr lang="en-US" dirty="0" err="1" smtClean="0"/>
              <a:t>tj.odredjuje</a:t>
            </a:r>
            <a:r>
              <a:rPr lang="en-US" dirty="0" smtClean="0"/>
              <a:t> se </a:t>
            </a:r>
            <a:r>
              <a:rPr lang="en-US" dirty="0" err="1" smtClean="0"/>
              <a:t>neka</a:t>
            </a:r>
            <a:r>
              <a:rPr lang="en-US" dirty="0" smtClean="0"/>
              <a:t> </a:t>
            </a:r>
            <a:r>
              <a:rPr lang="en-US" dirty="0" err="1" smtClean="0"/>
              <a:t>elektricna</a:t>
            </a:r>
            <a:r>
              <a:rPr lang="en-US" dirty="0" smtClean="0"/>
              <a:t> </a:t>
            </a:r>
            <a:r>
              <a:rPr lang="en-US" dirty="0" err="1" smtClean="0"/>
              <a:t>velicina</a:t>
            </a:r>
            <a:r>
              <a:rPr lang="en-US" dirty="0" smtClean="0"/>
              <a:t> </a:t>
            </a:r>
            <a:r>
              <a:rPr lang="en-US" dirty="0" err="1" smtClean="0"/>
              <a:t>prikazivanjem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vrednosti</a:t>
            </a:r>
            <a:r>
              <a:rPr lang="en-US" dirty="0" smtClean="0"/>
              <a:t>.</a:t>
            </a:r>
          </a:p>
          <a:p>
            <a:r>
              <a:rPr lang="en-US" dirty="0" smtClean="0"/>
              <a:t>To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elementarna</a:t>
            </a:r>
            <a:r>
              <a:rPr lang="en-US" dirty="0" smtClean="0"/>
              <a:t> </a:t>
            </a:r>
            <a:r>
              <a:rPr lang="en-US" dirty="0" err="1" smtClean="0"/>
              <a:t>sredstva</a:t>
            </a:r>
            <a:r>
              <a:rPr lang="en-US" dirty="0" smtClean="0"/>
              <a:t> </a:t>
            </a:r>
            <a:r>
              <a:rPr lang="en-US" dirty="0" err="1" smtClean="0"/>
              <a:t>merenja</a:t>
            </a:r>
            <a:r>
              <a:rPr lang="en-US" dirty="0" smtClean="0"/>
              <a:t> </a:t>
            </a:r>
            <a:r>
              <a:rPr lang="en-US" u="sng" dirty="0" err="1" smtClean="0"/>
              <a:t>električnih</a:t>
            </a:r>
            <a:r>
              <a:rPr lang="en-US" u="sng" dirty="0" smtClean="0"/>
              <a:t> </a:t>
            </a:r>
            <a:r>
              <a:rPr lang="en-US" u="sng" dirty="0" err="1" smtClean="0"/>
              <a:t>veličina</a:t>
            </a:r>
            <a:endParaRPr lang="en-US" u="sng" dirty="0" smtClean="0"/>
          </a:p>
          <a:p>
            <a:pPr>
              <a:buNone/>
            </a:pPr>
            <a:r>
              <a:rPr lang="en-US" dirty="0" smtClean="0"/>
              <a:t>(</a:t>
            </a:r>
            <a:r>
              <a:rPr lang="en-US" dirty="0" err="1" smtClean="0"/>
              <a:t>količine</a:t>
            </a:r>
            <a:r>
              <a:rPr lang="en-US" dirty="0" smtClean="0"/>
              <a:t> </a:t>
            </a:r>
            <a:r>
              <a:rPr lang="en-US" dirty="0" err="1" smtClean="0"/>
              <a:t>elektriciteta</a:t>
            </a:r>
            <a:r>
              <a:rPr lang="en-US" dirty="0" smtClean="0"/>
              <a:t>, </a:t>
            </a:r>
            <a:r>
              <a:rPr lang="en-US" dirty="0" err="1" smtClean="0"/>
              <a:t>struje</a:t>
            </a:r>
            <a:r>
              <a:rPr lang="en-US" dirty="0" smtClean="0"/>
              <a:t>, </a:t>
            </a:r>
            <a:r>
              <a:rPr lang="en-US" dirty="0" err="1" smtClean="0"/>
              <a:t>napona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otpornosti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Praktično</a:t>
            </a:r>
            <a:r>
              <a:rPr lang="en-US" dirty="0" smtClean="0"/>
              <a:t> </a:t>
            </a:r>
            <a:r>
              <a:rPr lang="en-US" dirty="0" err="1" smtClean="0"/>
              <a:t>svi</a:t>
            </a:r>
            <a:r>
              <a:rPr lang="en-US" dirty="0" smtClean="0"/>
              <a:t> </a:t>
            </a:r>
            <a:r>
              <a:rPr lang="en-US" dirty="0" err="1" smtClean="0"/>
              <a:t>instrumenti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mere </a:t>
            </a:r>
            <a:r>
              <a:rPr lang="en-US" dirty="0" err="1" smtClean="0"/>
              <a:t>električne</a:t>
            </a:r>
            <a:r>
              <a:rPr lang="en-US" dirty="0" smtClean="0"/>
              <a:t> </a:t>
            </a:r>
            <a:r>
              <a:rPr lang="en-US" dirty="0" err="1" smtClean="0"/>
              <a:t>veličine</a:t>
            </a:r>
            <a:r>
              <a:rPr lang="en-US" dirty="0" smtClean="0"/>
              <a:t>, </a:t>
            </a:r>
            <a:r>
              <a:rPr lang="en-US" dirty="0" err="1" smtClean="0"/>
              <a:t>bez</a:t>
            </a:r>
            <a:endParaRPr lang="en-US" dirty="0" smtClean="0"/>
          </a:p>
          <a:p>
            <a:pPr>
              <a:buNone/>
            </a:pPr>
            <a:r>
              <a:rPr lang="it-IT" dirty="0" smtClean="0"/>
              <a:t>obzira na princip rada, su </a:t>
            </a:r>
            <a:r>
              <a:rPr lang="it-IT" b="1" dirty="0" smtClean="0"/>
              <a:t>električni merni instrumenti.</a:t>
            </a:r>
            <a:endParaRPr lang="en-US" b="1" dirty="0" smtClean="0"/>
          </a:p>
          <a:p>
            <a:endParaRPr lang="en-US" b="1" dirty="0" smtClean="0"/>
          </a:p>
          <a:p>
            <a:pPr>
              <a:buNone/>
            </a:pPr>
            <a:r>
              <a:rPr lang="en-US" dirty="0" err="1" smtClean="0"/>
              <a:t>Osnovne</a:t>
            </a:r>
            <a:r>
              <a:rPr lang="en-US" dirty="0" smtClean="0"/>
              <a:t> </a:t>
            </a:r>
            <a:r>
              <a:rPr lang="en-US" u="sng" dirty="0" err="1" smtClean="0"/>
              <a:t>funkcije</a:t>
            </a:r>
            <a:r>
              <a:rPr lang="en-US" dirty="0" smtClean="0"/>
              <a:t> </a:t>
            </a:r>
            <a:r>
              <a:rPr lang="en-US" dirty="0" err="1" smtClean="0"/>
              <a:t>ovih</a:t>
            </a:r>
            <a:r>
              <a:rPr lang="en-US" dirty="0" smtClean="0"/>
              <a:t> </a:t>
            </a:r>
            <a:r>
              <a:rPr lang="en-US" dirty="0" err="1" smtClean="0"/>
              <a:t>instrumenata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:</a:t>
            </a:r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merenje</a:t>
            </a:r>
            <a:r>
              <a:rPr lang="en-US" dirty="0" smtClean="0"/>
              <a:t> </a:t>
            </a:r>
            <a:r>
              <a:rPr lang="en-US" dirty="0" err="1" smtClean="0"/>
              <a:t>velicine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prikazivanje</a:t>
            </a:r>
            <a:r>
              <a:rPr lang="en-US" dirty="0" smtClean="0"/>
              <a:t> </a:t>
            </a:r>
            <a:r>
              <a:rPr lang="en-US" dirty="0" err="1" smtClean="0"/>
              <a:t>rezultata</a:t>
            </a:r>
            <a:r>
              <a:rPr lang="en-US" dirty="0" smtClean="0"/>
              <a:t> </a:t>
            </a:r>
            <a:r>
              <a:rPr lang="en-US" dirty="0" err="1" smtClean="0"/>
              <a:t>merenja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Znaci,oni</a:t>
            </a:r>
            <a:r>
              <a:rPr lang="en-US" dirty="0" smtClean="0"/>
              <a:t> </a:t>
            </a:r>
            <a:r>
              <a:rPr lang="en-US" dirty="0" err="1" smtClean="0"/>
              <a:t>sluze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detekciju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prikaz</a:t>
            </a:r>
            <a:r>
              <a:rPr lang="en-US" dirty="0" smtClean="0"/>
              <a:t> </a:t>
            </a:r>
            <a:r>
              <a:rPr lang="en-US" dirty="0" err="1" smtClean="0"/>
              <a:t>elektricnih</a:t>
            </a:r>
            <a:r>
              <a:rPr lang="en-US" dirty="0" smtClean="0"/>
              <a:t> </a:t>
            </a:r>
            <a:r>
              <a:rPr lang="en-US" dirty="0" err="1" smtClean="0"/>
              <a:t>velicina</a:t>
            </a:r>
            <a:r>
              <a:rPr lang="en-US" dirty="0" smtClean="0"/>
              <a:t> u </a:t>
            </a:r>
            <a:r>
              <a:rPr lang="en-US" dirty="0" err="1" smtClean="0"/>
              <a:t>obliku</a:t>
            </a:r>
            <a:r>
              <a:rPr lang="en-US" dirty="0" smtClean="0"/>
              <a:t> </a:t>
            </a:r>
            <a:r>
              <a:rPr lang="en-US" dirty="0" err="1" smtClean="0"/>
              <a:t>pogodnom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ocitavanje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Prikaz</a:t>
            </a:r>
            <a:r>
              <a:rPr lang="en-US" dirty="0" smtClean="0"/>
              <a:t> </a:t>
            </a:r>
            <a:r>
              <a:rPr lang="en-US" dirty="0" err="1" smtClean="0"/>
              <a:t>velicina-digitalni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81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Ovi</a:t>
            </a:r>
            <a:r>
              <a:rPr lang="en-US" dirty="0" smtClean="0"/>
              <a:t> </a:t>
            </a:r>
            <a:r>
              <a:rPr lang="en-US" dirty="0" err="1" smtClean="0"/>
              <a:t>instrumenti</a:t>
            </a:r>
            <a:r>
              <a:rPr lang="en-US" dirty="0" smtClean="0"/>
              <a:t> </a:t>
            </a:r>
            <a:r>
              <a:rPr lang="en-US" dirty="0" err="1" smtClean="0"/>
              <a:t>pokazuju</a:t>
            </a:r>
            <a:r>
              <a:rPr lang="en-US" dirty="0" smtClean="0"/>
              <a:t> </a:t>
            </a:r>
            <a:r>
              <a:rPr lang="en-US" dirty="0" err="1" smtClean="0"/>
              <a:t>merenu</a:t>
            </a:r>
            <a:r>
              <a:rPr lang="en-US" dirty="0" smtClean="0"/>
              <a:t> </a:t>
            </a:r>
            <a:r>
              <a:rPr lang="en-US" dirty="0" err="1" smtClean="0"/>
              <a:t>vrednost</a:t>
            </a:r>
            <a:r>
              <a:rPr lang="en-US" dirty="0" smtClean="0"/>
              <a:t> u </a:t>
            </a:r>
            <a:r>
              <a:rPr lang="en-US" dirty="0" err="1" smtClean="0"/>
              <a:t>vidu</a:t>
            </a:r>
            <a:r>
              <a:rPr lang="en-US" dirty="0" smtClean="0"/>
              <a:t> </a:t>
            </a:r>
            <a:r>
              <a:rPr lang="en-US" dirty="0" err="1" smtClean="0"/>
              <a:t>cifara,decimalni</a:t>
            </a:r>
            <a:r>
              <a:rPr lang="en-US" dirty="0" smtClean="0"/>
              <a:t> </a:t>
            </a:r>
            <a:r>
              <a:rPr lang="en-US" dirty="0" err="1" smtClean="0"/>
              <a:t>brojevi</a:t>
            </a:r>
            <a:r>
              <a:rPr lang="en-US" dirty="0" smtClean="0"/>
              <a:t> </a:t>
            </a:r>
            <a:r>
              <a:rPr lang="en-US" dirty="0" err="1" smtClean="0"/>
              <a:t>najcesce.To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digitalni</a:t>
            </a:r>
            <a:r>
              <a:rPr lang="en-US" dirty="0" smtClean="0"/>
              <a:t> </a:t>
            </a:r>
            <a:r>
              <a:rPr lang="en-US" dirty="0" err="1" smtClean="0"/>
              <a:t>indikatori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Ovakav</a:t>
            </a:r>
            <a:r>
              <a:rPr lang="en-US" dirty="0" smtClean="0"/>
              <a:t> </a:t>
            </a:r>
            <a:r>
              <a:rPr lang="en-US" dirty="0" err="1" smtClean="0"/>
              <a:t>nacin</a:t>
            </a:r>
            <a:r>
              <a:rPr lang="en-US" dirty="0" smtClean="0"/>
              <a:t> </a:t>
            </a:r>
            <a:r>
              <a:rPr lang="en-US" dirty="0" err="1" smtClean="0"/>
              <a:t>prikazivanja</a:t>
            </a:r>
            <a:r>
              <a:rPr lang="en-US" dirty="0" smtClean="0"/>
              <a:t>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prednost</a:t>
            </a:r>
            <a:r>
              <a:rPr lang="en-US" dirty="0" smtClean="0"/>
              <a:t> </a:t>
            </a:r>
            <a:r>
              <a:rPr lang="en-US" dirty="0" err="1" smtClean="0"/>
              <a:t>jer</a:t>
            </a:r>
            <a:r>
              <a:rPr lang="en-US" dirty="0" smtClean="0"/>
              <a:t> </a:t>
            </a:r>
            <a:r>
              <a:rPr lang="en-US" dirty="0" err="1" smtClean="0"/>
              <a:t>nema</a:t>
            </a:r>
            <a:r>
              <a:rPr lang="en-US" dirty="0" smtClean="0"/>
              <a:t> </a:t>
            </a:r>
            <a:r>
              <a:rPr lang="en-US" dirty="0" err="1" smtClean="0"/>
              <a:t>ocitavanja</a:t>
            </a:r>
            <a:r>
              <a:rPr lang="en-US" dirty="0" smtClean="0"/>
              <a:t> </a:t>
            </a:r>
            <a:r>
              <a:rPr lang="en-US" dirty="0" err="1" smtClean="0"/>
              <a:t>broja</a:t>
            </a:r>
            <a:r>
              <a:rPr lang="en-US" dirty="0" smtClean="0"/>
              <a:t> </a:t>
            </a:r>
            <a:r>
              <a:rPr lang="en-US" dirty="0" err="1" smtClean="0"/>
              <a:t>podeoka</a:t>
            </a:r>
            <a:r>
              <a:rPr lang="en-US" dirty="0" smtClean="0"/>
              <a:t> (</a:t>
            </a:r>
            <a:r>
              <a:rPr lang="en-US" dirty="0" err="1" smtClean="0"/>
              <a:t>nema</a:t>
            </a:r>
            <a:r>
              <a:rPr lang="en-US" dirty="0" smtClean="0"/>
              <a:t> </a:t>
            </a:r>
            <a:r>
              <a:rPr lang="en-US" dirty="0" err="1" smtClean="0"/>
              <a:t>medjuvrednosti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nekada</a:t>
            </a:r>
            <a:r>
              <a:rPr lang="en-US" dirty="0" smtClean="0"/>
              <a:t> </a:t>
            </a:r>
            <a:r>
              <a:rPr lang="en-US" dirty="0" err="1" smtClean="0"/>
              <a:t>teze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ocitavanje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analognih</a:t>
            </a:r>
            <a:r>
              <a:rPr lang="en-US" dirty="0" smtClean="0"/>
              <a:t>)</a:t>
            </a:r>
            <a:r>
              <a:rPr lang="en-US" dirty="0" err="1" smtClean="0"/>
              <a:t>Prakticno-nema</a:t>
            </a:r>
            <a:r>
              <a:rPr lang="en-US" dirty="0" smtClean="0"/>
              <a:t> </a:t>
            </a:r>
            <a:r>
              <a:rPr lang="en-US" dirty="0" err="1" smtClean="0"/>
              <a:t>greske</a:t>
            </a:r>
            <a:r>
              <a:rPr lang="en-US" dirty="0" smtClean="0"/>
              <a:t> </a:t>
            </a:r>
            <a:r>
              <a:rPr lang="en-US" dirty="0" err="1" smtClean="0"/>
              <a:t>ocitavanja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Primeri</a:t>
            </a:r>
            <a:r>
              <a:rPr lang="en-US" dirty="0" smtClean="0"/>
              <a:t> </a:t>
            </a:r>
            <a:r>
              <a:rPr lang="en-US" dirty="0" err="1" smtClean="0"/>
              <a:t>indikatora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:</a:t>
            </a:r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LED </a:t>
            </a:r>
            <a:r>
              <a:rPr lang="en-US" dirty="0" err="1" smtClean="0"/>
              <a:t>displej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en-US" dirty="0" smtClean="0"/>
              <a:t>LCD </a:t>
            </a:r>
            <a:r>
              <a:rPr lang="en-US" dirty="0" err="1" smtClean="0"/>
              <a:t>displej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en-US" dirty="0" err="1" smtClean="0"/>
              <a:t>xy</a:t>
            </a:r>
            <a:r>
              <a:rPr lang="en-US" dirty="0" smtClean="0"/>
              <a:t> </a:t>
            </a:r>
            <a:r>
              <a:rPr lang="en-US" dirty="0" err="1" smtClean="0"/>
              <a:t>grficki</a:t>
            </a:r>
            <a:r>
              <a:rPr lang="en-US" dirty="0" smtClean="0"/>
              <a:t> </a:t>
            </a:r>
            <a:r>
              <a:rPr lang="en-US" dirty="0" err="1" smtClean="0"/>
              <a:t>displej</a:t>
            </a:r>
            <a:endParaRPr lang="en-US" dirty="0" smtClean="0"/>
          </a:p>
          <a:p>
            <a:pPr lvl="0">
              <a:buFont typeface="Wingdings" pitchFamily="2" charset="2"/>
              <a:buChar char="Ø"/>
            </a:pPr>
            <a:r>
              <a:rPr lang="en-US" dirty="0" err="1" smtClean="0"/>
              <a:t>kompjuterski</a:t>
            </a:r>
            <a:r>
              <a:rPr lang="en-US" dirty="0" smtClean="0"/>
              <a:t> </a:t>
            </a:r>
            <a:r>
              <a:rPr lang="en-US" dirty="0" err="1" smtClean="0"/>
              <a:t>stampac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ploter</a:t>
            </a: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Primer </a:t>
            </a:r>
            <a:r>
              <a:rPr lang="en-US" dirty="0" err="1" smtClean="0"/>
              <a:t>digitalnog</a:t>
            </a:r>
            <a:r>
              <a:rPr lang="en-US" dirty="0" smtClean="0"/>
              <a:t> </a:t>
            </a:r>
            <a:r>
              <a:rPr lang="en-US" dirty="0" err="1" smtClean="0"/>
              <a:t>indikatora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601666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95400" y="6248400"/>
            <a:ext cx="716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sz="2800" i="1" dirty="0" err="1" smtClean="0">
                <a:solidFill>
                  <a:srgbClr val="FF0000"/>
                </a:solidFill>
              </a:rPr>
              <a:t>Navedi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koje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su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sve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prednosti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digitalnih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instrumenata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Pitanje</a:t>
            </a:r>
            <a:r>
              <a:rPr lang="en-US" dirty="0" smtClean="0"/>
              <a:t> -</a:t>
            </a:r>
            <a:r>
              <a:rPr lang="en-US" dirty="0" err="1" smtClean="0"/>
              <a:t>matura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6667" t="63950" r="16667" b="23844"/>
          <a:stretch>
            <a:fillRect/>
          </a:stretch>
        </p:blipFill>
        <p:spPr bwMode="auto">
          <a:xfrm>
            <a:off x="261254" y="1752600"/>
            <a:ext cx="888274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609600" y="43434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400" b="1" dirty="0" err="1" smtClean="0"/>
              <a:t>Termicki</a:t>
            </a:r>
            <a:r>
              <a:rPr lang="en-US" sz="2400" b="1" dirty="0" smtClean="0"/>
              <a:t> </a:t>
            </a:r>
            <a:r>
              <a:rPr lang="en-US" sz="2400" dirty="0" err="1" smtClean="0"/>
              <a:t>elektricni</a:t>
            </a:r>
            <a:r>
              <a:rPr lang="en-US" sz="2400" dirty="0" smtClean="0"/>
              <a:t> </a:t>
            </a:r>
            <a:r>
              <a:rPr lang="en-US" sz="2400" dirty="0" err="1" smtClean="0"/>
              <a:t>instrumenti-pokazuju</a:t>
            </a:r>
            <a:r>
              <a:rPr lang="en-US" sz="2400" dirty="0" smtClean="0"/>
              <a:t> </a:t>
            </a:r>
            <a:r>
              <a:rPr lang="en-US" sz="2400" dirty="0" err="1" smtClean="0"/>
              <a:t>vrednost</a:t>
            </a:r>
            <a:r>
              <a:rPr lang="en-US" sz="2400" dirty="0" smtClean="0"/>
              <a:t> </a:t>
            </a:r>
            <a:r>
              <a:rPr lang="en-US" sz="2400" dirty="0" err="1" smtClean="0"/>
              <a:t>merene</a:t>
            </a:r>
            <a:r>
              <a:rPr lang="en-US" sz="2400" dirty="0" smtClean="0"/>
              <a:t> </a:t>
            </a:r>
            <a:r>
              <a:rPr lang="en-US" sz="2400" dirty="0" err="1" smtClean="0"/>
              <a:t>velicine</a:t>
            </a:r>
            <a:r>
              <a:rPr lang="en-US" sz="2400" dirty="0" smtClean="0"/>
              <a:t> </a:t>
            </a:r>
            <a:r>
              <a:rPr lang="en-US" sz="2400" dirty="0" err="1" smtClean="0"/>
              <a:t>tako</a:t>
            </a:r>
            <a:r>
              <a:rPr lang="en-US" sz="2400" dirty="0" smtClean="0"/>
              <a:t> </a:t>
            </a:r>
            <a:r>
              <a:rPr lang="en-US" sz="2400" dirty="0" err="1" smtClean="0"/>
              <a:t>sto</a:t>
            </a:r>
            <a:r>
              <a:rPr lang="en-US" sz="2400" dirty="0" smtClean="0"/>
              <a:t> </a:t>
            </a:r>
            <a:r>
              <a:rPr lang="en-US" sz="2400" dirty="0" err="1" smtClean="0"/>
              <a:t>pretvaraju</a:t>
            </a:r>
            <a:r>
              <a:rPr lang="en-US" sz="2400" dirty="0" smtClean="0"/>
              <a:t> </a:t>
            </a:r>
            <a:r>
              <a:rPr lang="en-US" sz="2400" dirty="0" err="1" smtClean="0"/>
              <a:t>struju</a:t>
            </a:r>
            <a:r>
              <a:rPr lang="en-US" sz="2400" dirty="0" smtClean="0"/>
              <a:t> u </a:t>
            </a:r>
            <a:r>
              <a:rPr lang="en-US" sz="2400" dirty="0" err="1" smtClean="0"/>
              <a:t>termicku</a:t>
            </a:r>
            <a:r>
              <a:rPr lang="en-US" sz="2400" dirty="0" smtClean="0"/>
              <a:t> </a:t>
            </a:r>
            <a:r>
              <a:rPr lang="en-US" sz="2400" dirty="0" err="1" smtClean="0"/>
              <a:t>energiju.Mogu</a:t>
            </a:r>
            <a:r>
              <a:rPr lang="en-US" sz="2400" dirty="0" smtClean="0"/>
              <a:t> </a:t>
            </a:r>
            <a:r>
              <a:rPr lang="en-US" sz="2400" dirty="0" err="1" smtClean="0"/>
              <a:t>biti</a:t>
            </a:r>
            <a:r>
              <a:rPr lang="en-US" sz="2400" dirty="0" smtClean="0"/>
              <a:t> s </a:t>
            </a:r>
            <a:r>
              <a:rPr lang="en-US" sz="2400" dirty="0" err="1" smtClean="0"/>
              <a:t>bimetalom</a:t>
            </a:r>
            <a:r>
              <a:rPr lang="en-US" sz="2400" dirty="0" smtClean="0"/>
              <a:t> </a:t>
            </a:r>
            <a:r>
              <a:rPr lang="en-US" sz="2400" dirty="0" err="1" smtClean="0"/>
              <a:t>npr</a:t>
            </a:r>
            <a:r>
              <a:rPr lang="en-US" sz="2400" dirty="0" smtClean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Oznake</a:t>
            </a:r>
            <a:r>
              <a:rPr lang="en-US" sz="3200" dirty="0" smtClean="0"/>
              <a:t> </a:t>
            </a:r>
            <a:r>
              <a:rPr lang="en-US" sz="3200" dirty="0" err="1" smtClean="0"/>
              <a:t>elektricnih</a:t>
            </a:r>
            <a:r>
              <a:rPr lang="en-US" sz="3200" dirty="0" smtClean="0"/>
              <a:t> </a:t>
            </a:r>
            <a:r>
              <a:rPr lang="en-US" sz="3200" dirty="0" err="1" smtClean="0"/>
              <a:t>mernih</a:t>
            </a:r>
            <a:r>
              <a:rPr lang="en-US" sz="3200" dirty="0" smtClean="0"/>
              <a:t> </a:t>
            </a:r>
            <a:r>
              <a:rPr lang="en-US" sz="3200" dirty="0" err="1" smtClean="0"/>
              <a:t>instrumenata-natpisi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simboli</a:t>
            </a:r>
            <a:endParaRPr lang="en-US" sz="3200" dirty="0"/>
          </a:p>
        </p:txBody>
      </p:sp>
      <p:pic>
        <p:nvPicPr>
          <p:cNvPr id="4" name="Content Placeholder 3" descr="C:\Users\Mis\Desktop\image010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343400"/>
            <a:ext cx="678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1447800"/>
            <a:ext cx="86254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Natpisi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simboli</a:t>
            </a:r>
            <a:r>
              <a:rPr lang="en-US" sz="2400" dirty="0" smtClean="0"/>
              <a:t> </a:t>
            </a:r>
            <a:r>
              <a:rPr lang="en-US" sz="2400" dirty="0" err="1" smtClean="0"/>
              <a:t>mogu</a:t>
            </a:r>
            <a:r>
              <a:rPr lang="en-US" sz="2400" dirty="0" smtClean="0"/>
              <a:t> </a:t>
            </a:r>
            <a:r>
              <a:rPr lang="en-US" sz="2400" dirty="0" err="1" smtClean="0"/>
              <a:t>biti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odgovarajucoj</a:t>
            </a:r>
            <a:r>
              <a:rPr lang="en-US" sz="2400" dirty="0" smtClean="0"/>
              <a:t> </a:t>
            </a:r>
            <a:r>
              <a:rPr lang="en-US" sz="2400" dirty="0" err="1" smtClean="0"/>
              <a:t>strani</a:t>
            </a:r>
            <a:r>
              <a:rPr lang="en-US" sz="2400" dirty="0" smtClean="0"/>
              <a:t> </a:t>
            </a:r>
            <a:r>
              <a:rPr lang="en-US" sz="2400" dirty="0" err="1" smtClean="0"/>
              <a:t>kucista</a:t>
            </a:r>
            <a:r>
              <a:rPr lang="en-US" sz="2400" dirty="0" smtClean="0"/>
              <a:t> </a:t>
            </a:r>
            <a:r>
              <a:rPr lang="en-US" sz="2400" dirty="0" err="1" smtClean="0"/>
              <a:t>ali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brojcaniku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Oni </a:t>
            </a:r>
            <a:r>
              <a:rPr lang="en-US" sz="2400" dirty="0" err="1" smtClean="0"/>
              <a:t>mogu</a:t>
            </a:r>
            <a:r>
              <a:rPr lang="en-US" sz="2400" dirty="0" smtClean="0"/>
              <a:t> </a:t>
            </a:r>
            <a:r>
              <a:rPr lang="en-US" sz="2400" dirty="0" err="1" smtClean="0"/>
              <a:t>biti</a:t>
            </a:r>
            <a:r>
              <a:rPr lang="en-US" sz="2400" dirty="0" smtClean="0"/>
              <a:t> </a:t>
            </a:r>
            <a:r>
              <a:rPr lang="en-US" sz="2400" dirty="0" err="1" smtClean="0"/>
              <a:t>slikovni,slovni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brojcani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Njima</a:t>
            </a:r>
            <a:r>
              <a:rPr lang="en-US" sz="2400" dirty="0" smtClean="0"/>
              <a:t> se </a:t>
            </a:r>
            <a:r>
              <a:rPr lang="en-US" sz="2400" dirty="0" err="1" smtClean="0"/>
              <a:t>oznacava</a:t>
            </a:r>
            <a:r>
              <a:rPr lang="en-US" sz="2400" dirty="0" smtClean="0"/>
              <a:t> :</a:t>
            </a:r>
            <a:r>
              <a:rPr lang="en-US" sz="2400" dirty="0" err="1" smtClean="0"/>
              <a:t>naziv</a:t>
            </a:r>
            <a:r>
              <a:rPr lang="en-US" sz="2400" dirty="0" smtClean="0"/>
              <a:t> </a:t>
            </a:r>
            <a:r>
              <a:rPr lang="en-US" sz="2400" dirty="0" err="1" smtClean="0"/>
              <a:t>instrumenta,jedinica</a:t>
            </a:r>
            <a:r>
              <a:rPr lang="en-US" sz="2400" dirty="0" smtClean="0"/>
              <a:t> </a:t>
            </a:r>
            <a:r>
              <a:rPr lang="en-US" sz="2400" dirty="0" err="1" smtClean="0"/>
              <a:t>merene</a:t>
            </a:r>
            <a:r>
              <a:rPr lang="en-US" sz="2400" dirty="0" smtClean="0"/>
              <a:t> </a:t>
            </a:r>
            <a:r>
              <a:rPr lang="en-US" sz="2400" dirty="0" err="1" smtClean="0"/>
              <a:t>velicine,klasa</a:t>
            </a:r>
            <a:r>
              <a:rPr lang="en-US" sz="2400" dirty="0" smtClean="0"/>
              <a:t> </a:t>
            </a:r>
            <a:r>
              <a:rPr lang="en-US" sz="2400" dirty="0" err="1" smtClean="0"/>
              <a:t>tacnosti,vrsta</a:t>
            </a:r>
            <a:r>
              <a:rPr lang="en-US" sz="2400" dirty="0" smtClean="0"/>
              <a:t> </a:t>
            </a:r>
            <a:r>
              <a:rPr lang="en-US" sz="2400" dirty="0" err="1" smtClean="0"/>
              <a:t>struje,simbol</a:t>
            </a:r>
            <a:r>
              <a:rPr lang="en-US" sz="2400" dirty="0" smtClean="0"/>
              <a:t> </a:t>
            </a:r>
            <a:r>
              <a:rPr lang="en-US" sz="2400" dirty="0" err="1" smtClean="0"/>
              <a:t>polozaja</a:t>
            </a:r>
            <a:r>
              <a:rPr lang="en-US" sz="2400" dirty="0" smtClean="0"/>
              <a:t> </a:t>
            </a:r>
            <a:r>
              <a:rPr lang="en-US" sz="2400" dirty="0" err="1" smtClean="0"/>
              <a:t>instrumenta</a:t>
            </a:r>
            <a:r>
              <a:rPr lang="en-US" sz="2400" dirty="0" smtClean="0"/>
              <a:t>,</a:t>
            </a:r>
          </a:p>
          <a:p>
            <a:r>
              <a:rPr lang="en-US" sz="2400" dirty="0" err="1" smtClean="0"/>
              <a:t>nacin</a:t>
            </a:r>
            <a:r>
              <a:rPr lang="en-US" sz="2400" dirty="0" smtClean="0"/>
              <a:t> </a:t>
            </a:r>
            <a:r>
              <a:rPr lang="en-US" sz="2400" dirty="0" err="1" smtClean="0"/>
              <a:t>rada</a:t>
            </a:r>
            <a:r>
              <a:rPr lang="en-US" sz="2400" dirty="0" smtClean="0"/>
              <a:t> </a:t>
            </a:r>
            <a:r>
              <a:rPr lang="en-US" sz="2400" dirty="0" err="1" smtClean="0"/>
              <a:t>instrumenta</a:t>
            </a:r>
            <a:endParaRPr lang="en-US" sz="2400" dirty="0"/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 l="58459" t="61728" r="35760" b="34027"/>
          <a:stretch>
            <a:fillRect/>
          </a:stretch>
        </p:blipFill>
        <p:spPr bwMode="auto">
          <a:xfrm>
            <a:off x="5257800" y="3429000"/>
            <a:ext cx="129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/>
          <a:srcRect l="36781" t="57483" r="59606" b="40394"/>
          <a:stretch>
            <a:fillRect/>
          </a:stretch>
        </p:blipFill>
        <p:spPr bwMode="auto">
          <a:xfrm flipH="1" flipV="1">
            <a:off x="2971800" y="3505200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Elektricni</a:t>
            </a:r>
            <a:r>
              <a:rPr lang="en-US" dirty="0" smtClean="0"/>
              <a:t> </a:t>
            </a:r>
            <a:r>
              <a:rPr lang="en-US" dirty="0" err="1" smtClean="0"/>
              <a:t>instrumenti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Elektricni</a:t>
            </a:r>
            <a:r>
              <a:rPr lang="en-US" dirty="0" smtClean="0"/>
              <a:t> </a:t>
            </a:r>
            <a:r>
              <a:rPr lang="en-US" dirty="0" err="1" smtClean="0"/>
              <a:t>instrumenti</a:t>
            </a:r>
            <a:r>
              <a:rPr lang="en-US" dirty="0" smtClean="0"/>
              <a:t> se </a:t>
            </a:r>
            <a:r>
              <a:rPr lang="en-US" dirty="0" err="1" smtClean="0"/>
              <a:t>razlikuju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: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Merenoj</a:t>
            </a:r>
            <a:r>
              <a:rPr lang="en-US" dirty="0" smtClean="0"/>
              <a:t> </a:t>
            </a:r>
            <a:r>
              <a:rPr lang="en-US" dirty="0" err="1" smtClean="0"/>
              <a:t>velicini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Opsegu</a:t>
            </a:r>
            <a:r>
              <a:rPr lang="en-US" dirty="0" smtClean="0"/>
              <a:t> </a:t>
            </a:r>
            <a:r>
              <a:rPr lang="en-US" dirty="0" err="1" smtClean="0"/>
              <a:t>vrednosti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Uslovima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Principu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Pored </a:t>
            </a:r>
            <a:r>
              <a:rPr lang="en-US" dirty="0" err="1" smtClean="0"/>
              <a:t>ovoga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razlikuju</a:t>
            </a:r>
            <a:r>
              <a:rPr lang="en-US" dirty="0" smtClean="0"/>
              <a:t> </a:t>
            </a:r>
            <a:r>
              <a:rPr lang="en-US" dirty="0" err="1" smtClean="0"/>
              <a:t>jos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klasi</a:t>
            </a:r>
            <a:r>
              <a:rPr lang="en-US" dirty="0" smtClean="0"/>
              <a:t> </a:t>
            </a:r>
            <a:r>
              <a:rPr lang="en-US" dirty="0" err="1" smtClean="0"/>
              <a:t>tacnosti,mogucnosti</a:t>
            </a:r>
            <a:r>
              <a:rPr lang="en-US" dirty="0" smtClean="0"/>
              <a:t> </a:t>
            </a:r>
            <a:r>
              <a:rPr lang="en-US" dirty="0" err="1" smtClean="0"/>
              <a:t>preopterecenja,sirini</a:t>
            </a:r>
            <a:r>
              <a:rPr lang="en-US" dirty="0" smtClean="0"/>
              <a:t> </a:t>
            </a:r>
            <a:r>
              <a:rPr lang="en-US" dirty="0" err="1" smtClean="0"/>
              <a:t>temperaturnog</a:t>
            </a:r>
            <a:r>
              <a:rPr lang="en-US" dirty="0" smtClean="0"/>
              <a:t> </a:t>
            </a:r>
            <a:r>
              <a:rPr lang="en-US" dirty="0" err="1" smtClean="0"/>
              <a:t>opsega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slicno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381000"/>
            <a:ext cx="7772400" cy="5638800"/>
          </a:xfrm>
        </p:spPr>
        <p:txBody>
          <a:bodyPr/>
          <a:lstStyle/>
          <a:p>
            <a:r>
              <a:rPr lang="en-US" sz="2400" dirty="0" smtClean="0"/>
              <a:t>U </a:t>
            </a:r>
            <a:r>
              <a:rPr lang="en-US" sz="2400" dirty="0" err="1" smtClean="0"/>
              <a:t>odnosu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u="sng" dirty="0" err="1" smtClean="0">
                <a:solidFill>
                  <a:srgbClr val="FF0000"/>
                </a:solidFill>
              </a:rPr>
              <a:t>merenu</a:t>
            </a:r>
            <a:r>
              <a:rPr lang="en-US" sz="2400" u="sng" dirty="0" smtClean="0">
                <a:solidFill>
                  <a:srgbClr val="FF0000"/>
                </a:solidFill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</a:rPr>
              <a:t>velicinu</a:t>
            </a:r>
            <a:r>
              <a:rPr lang="en-US" sz="2400" u="sng" dirty="0" smtClean="0">
                <a:solidFill>
                  <a:srgbClr val="FF0000"/>
                </a:solidFill>
              </a:rPr>
              <a:t>  </a:t>
            </a:r>
            <a:r>
              <a:rPr lang="en-US" sz="2400" dirty="0" err="1" smtClean="0"/>
              <a:t>instrumenti</a:t>
            </a:r>
            <a:r>
              <a:rPr lang="en-US" sz="2400" dirty="0" smtClean="0"/>
              <a:t> </a:t>
            </a:r>
            <a:r>
              <a:rPr lang="en-US" sz="2400" dirty="0" err="1" smtClean="0"/>
              <a:t>mogu</a:t>
            </a:r>
            <a:r>
              <a:rPr lang="en-US" sz="2400" dirty="0" smtClean="0"/>
              <a:t> </a:t>
            </a:r>
            <a:r>
              <a:rPr lang="en-US" sz="2400" dirty="0" err="1" smtClean="0"/>
              <a:t>biti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merenje</a:t>
            </a:r>
            <a:r>
              <a:rPr lang="en-US" sz="2400" dirty="0" smtClean="0"/>
              <a:t> </a:t>
            </a:r>
            <a:r>
              <a:rPr lang="en-US" sz="2400" dirty="0" err="1" smtClean="0"/>
              <a:t>struje,napona,snage,energije,frekvencije,fazne</a:t>
            </a:r>
            <a:r>
              <a:rPr lang="en-US" sz="2400" dirty="0" smtClean="0"/>
              <a:t> </a:t>
            </a:r>
            <a:r>
              <a:rPr lang="en-US" sz="2400" dirty="0" err="1" smtClean="0"/>
              <a:t>razlike</a:t>
            </a:r>
            <a:r>
              <a:rPr lang="en-US" sz="2400" dirty="0" smtClean="0"/>
              <a:t> ,R,L,C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impedanse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U </a:t>
            </a:r>
            <a:r>
              <a:rPr lang="en-US" sz="2400" dirty="0" err="1" smtClean="0"/>
              <a:t>odnosu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u="sng" dirty="0" err="1" smtClean="0">
                <a:solidFill>
                  <a:srgbClr val="FF0000"/>
                </a:solidFill>
              </a:rPr>
              <a:t>opseg</a:t>
            </a:r>
            <a:r>
              <a:rPr lang="en-US" sz="2400" u="sng" dirty="0" smtClean="0">
                <a:solidFill>
                  <a:srgbClr val="FF0000"/>
                </a:solidFill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</a:rPr>
              <a:t>merenja</a:t>
            </a:r>
            <a:r>
              <a:rPr lang="en-US" sz="2400" u="sng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postoje</a:t>
            </a:r>
            <a:r>
              <a:rPr lang="en-US" sz="2400" dirty="0" smtClean="0"/>
              <a:t> </a:t>
            </a:r>
            <a:r>
              <a:rPr lang="en-US" sz="2400" dirty="0" err="1" smtClean="0"/>
              <a:t>instrumenti</a:t>
            </a:r>
            <a:r>
              <a:rPr lang="en-US" sz="2400" dirty="0" smtClean="0"/>
              <a:t> :</a:t>
            </a:r>
          </a:p>
          <a:p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sirok</a:t>
            </a:r>
            <a:r>
              <a:rPr lang="en-US" sz="2400" dirty="0" smtClean="0"/>
              <a:t> </a:t>
            </a:r>
            <a:r>
              <a:rPr lang="en-US" sz="2400" dirty="0" err="1" smtClean="0"/>
              <a:t>opseg</a:t>
            </a:r>
            <a:r>
              <a:rPr lang="en-US" sz="2400" dirty="0" smtClean="0"/>
              <a:t>(</a:t>
            </a:r>
            <a:r>
              <a:rPr lang="en-US" sz="2400" dirty="0" err="1" smtClean="0"/>
              <a:t>sa</a:t>
            </a:r>
            <a:r>
              <a:rPr lang="en-US" sz="2400" dirty="0" smtClean="0"/>
              <a:t> </a:t>
            </a:r>
            <a:r>
              <a:rPr lang="en-US" sz="2400" dirty="0" err="1" smtClean="0"/>
              <a:t>preklopnicima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izbor</a:t>
            </a:r>
            <a:r>
              <a:rPr lang="en-US" sz="2400" dirty="0" smtClean="0"/>
              <a:t> </a:t>
            </a:r>
            <a:r>
              <a:rPr lang="en-US" sz="2400" dirty="0" err="1" smtClean="0"/>
              <a:t>opsega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prosirenje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samo</a:t>
            </a:r>
            <a:r>
              <a:rPr lang="en-US" sz="2400" dirty="0" smtClean="0"/>
              <a:t> </a:t>
            </a:r>
            <a:r>
              <a:rPr lang="en-US" sz="2400" dirty="0" err="1" smtClean="0"/>
              <a:t>jedan</a:t>
            </a:r>
            <a:r>
              <a:rPr lang="en-US" sz="2400" dirty="0" smtClean="0"/>
              <a:t> </a:t>
            </a:r>
            <a:r>
              <a:rPr lang="en-US" sz="2400" dirty="0" err="1" smtClean="0"/>
              <a:t>opseg</a:t>
            </a:r>
            <a:r>
              <a:rPr lang="en-US" sz="2400" dirty="0" smtClean="0"/>
              <a:t>(panel-</a:t>
            </a:r>
            <a:r>
              <a:rPr lang="en-US" sz="2400" dirty="0" err="1" smtClean="0"/>
              <a:t>metri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kontrolu</a:t>
            </a:r>
            <a:r>
              <a:rPr lang="en-US" sz="2400" dirty="0" smtClean="0"/>
              <a:t> </a:t>
            </a:r>
            <a:r>
              <a:rPr lang="en-US" sz="2400" dirty="0" err="1" smtClean="0"/>
              <a:t>samo</a:t>
            </a:r>
            <a:r>
              <a:rPr lang="en-US" sz="2400" dirty="0" smtClean="0"/>
              <a:t> </a:t>
            </a:r>
            <a:r>
              <a:rPr lang="en-US" sz="2400" dirty="0" err="1" smtClean="0"/>
              <a:t>uskog</a:t>
            </a:r>
            <a:r>
              <a:rPr lang="en-US" sz="2400" dirty="0" smtClean="0"/>
              <a:t> </a:t>
            </a:r>
            <a:r>
              <a:rPr lang="en-US" sz="2400" dirty="0" err="1" smtClean="0"/>
              <a:t>opsega</a:t>
            </a:r>
            <a:r>
              <a:rPr lang="en-US" sz="2400" dirty="0" smtClean="0"/>
              <a:t> </a:t>
            </a:r>
            <a:r>
              <a:rPr lang="en-US" sz="2400" dirty="0" err="1" smtClean="0"/>
              <a:t>vrednosti</a:t>
            </a:r>
            <a:r>
              <a:rPr lang="en-US" sz="2400" dirty="0" smtClean="0"/>
              <a:t>(</a:t>
            </a:r>
            <a:r>
              <a:rPr lang="en-US" sz="2400" dirty="0" err="1" smtClean="0"/>
              <a:t>indikatori</a:t>
            </a:r>
            <a:r>
              <a:rPr lang="en-US" sz="2400" dirty="0" smtClean="0"/>
              <a:t> </a:t>
            </a:r>
            <a:r>
              <a:rPr lang="en-US" sz="2400" dirty="0" err="1" smtClean="0"/>
              <a:t>standardnih</a:t>
            </a:r>
            <a:r>
              <a:rPr lang="en-US" sz="2400" dirty="0" smtClean="0"/>
              <a:t> </a:t>
            </a:r>
            <a:r>
              <a:rPr lang="en-US" sz="2400" dirty="0" err="1" smtClean="0"/>
              <a:t>vrednosti</a:t>
            </a:r>
            <a:r>
              <a:rPr lang="en-US" sz="2400" dirty="0" smtClean="0"/>
              <a:t> pr 220V~,15V-)</a:t>
            </a:r>
          </a:p>
          <a:p>
            <a:pPr>
              <a:buNone/>
            </a:pPr>
            <a:r>
              <a:rPr lang="en-US" sz="2400" dirty="0" smtClean="0"/>
              <a:t>U </a:t>
            </a:r>
            <a:r>
              <a:rPr lang="en-US" sz="2400" dirty="0" err="1" smtClean="0"/>
              <a:t>zavisnosti</a:t>
            </a:r>
            <a:r>
              <a:rPr lang="en-US" sz="2400" dirty="0" smtClean="0"/>
              <a:t>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u="sng" dirty="0" err="1" smtClean="0">
                <a:solidFill>
                  <a:srgbClr val="FF0000"/>
                </a:solidFill>
              </a:rPr>
              <a:t>uslova</a:t>
            </a:r>
            <a:r>
              <a:rPr lang="en-US" sz="2400" u="sng" dirty="0" smtClean="0">
                <a:solidFill>
                  <a:srgbClr val="FF0000"/>
                </a:solidFill>
              </a:rPr>
              <a:t> </a:t>
            </a:r>
            <a:r>
              <a:rPr lang="en-US" sz="2400" u="sng" dirty="0" err="1" smtClean="0">
                <a:solidFill>
                  <a:srgbClr val="FF0000"/>
                </a:solidFill>
              </a:rPr>
              <a:t>rada</a:t>
            </a:r>
            <a:r>
              <a:rPr lang="en-US" sz="2400" u="sng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instrumenti</a:t>
            </a:r>
            <a:r>
              <a:rPr lang="en-US" sz="2400" dirty="0" smtClean="0"/>
              <a:t> se dele </a:t>
            </a:r>
            <a:r>
              <a:rPr lang="en-US" sz="2400" dirty="0" err="1" smtClean="0"/>
              <a:t>na</a:t>
            </a:r>
            <a:r>
              <a:rPr lang="en-US" sz="2400" dirty="0" smtClean="0"/>
              <a:t>:</a:t>
            </a:r>
          </a:p>
          <a:p>
            <a:r>
              <a:rPr lang="en-US" sz="2400" dirty="0" err="1" smtClean="0"/>
              <a:t>prenosne</a:t>
            </a:r>
            <a:r>
              <a:rPr lang="en-US" sz="2400" dirty="0" smtClean="0"/>
              <a:t>(</a:t>
            </a:r>
            <a:r>
              <a:rPr lang="en-US" sz="2400" dirty="0" err="1" smtClean="0"/>
              <a:t>prenosive</a:t>
            </a:r>
            <a:r>
              <a:rPr lang="en-US" sz="2400" dirty="0" smtClean="0"/>
              <a:t>)</a:t>
            </a:r>
          </a:p>
          <a:p>
            <a:r>
              <a:rPr lang="en-US" sz="2400" dirty="0" err="1" smtClean="0"/>
              <a:t>stacionarne</a:t>
            </a: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609600"/>
            <a:ext cx="7772400" cy="5410200"/>
          </a:xfrm>
        </p:spPr>
        <p:txBody>
          <a:bodyPr/>
          <a:lstStyle/>
          <a:p>
            <a:r>
              <a:rPr lang="en-US" dirty="0" smtClean="0"/>
              <a:t>U </a:t>
            </a:r>
            <a:r>
              <a:rPr lang="en-US" dirty="0" err="1" smtClean="0"/>
              <a:t>elektrotehnici</a:t>
            </a:r>
            <a:r>
              <a:rPr lang="en-US" dirty="0" smtClean="0"/>
              <a:t> se </a:t>
            </a:r>
            <a:r>
              <a:rPr lang="en-US" dirty="0" err="1" smtClean="0"/>
              <a:t>pomocu</a:t>
            </a:r>
            <a:r>
              <a:rPr lang="en-US" dirty="0" smtClean="0"/>
              <a:t> </a:t>
            </a:r>
            <a:r>
              <a:rPr lang="en-US" dirty="0" err="1" smtClean="0"/>
              <a:t>mernih</a:t>
            </a:r>
            <a:r>
              <a:rPr lang="en-US" dirty="0" smtClean="0"/>
              <a:t> </a:t>
            </a:r>
            <a:r>
              <a:rPr lang="en-US" dirty="0" err="1" smtClean="0"/>
              <a:t>instrumenata</a:t>
            </a:r>
            <a:r>
              <a:rPr lang="en-US" dirty="0" smtClean="0"/>
              <a:t> mere </a:t>
            </a:r>
            <a:r>
              <a:rPr lang="en-US" b="1" dirty="0" err="1" smtClean="0"/>
              <a:t>elektricne</a:t>
            </a:r>
            <a:r>
              <a:rPr lang="en-US" dirty="0" smtClean="0"/>
              <a:t> </a:t>
            </a:r>
            <a:r>
              <a:rPr lang="en-US" b="1" dirty="0" err="1" smtClean="0"/>
              <a:t>velicine</a:t>
            </a:r>
            <a:r>
              <a:rPr lang="en-US" dirty="0" smtClean="0"/>
              <a:t>(</a:t>
            </a:r>
            <a:r>
              <a:rPr lang="en-US" dirty="0" err="1" smtClean="0"/>
              <a:t>staticke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dinamicke</a:t>
            </a:r>
            <a:r>
              <a:rPr lang="en-US" dirty="0" smtClean="0"/>
              <a:t>)</a:t>
            </a:r>
          </a:p>
          <a:p>
            <a:r>
              <a:rPr lang="en-US" dirty="0" smtClean="0"/>
              <a:t>Pored </a:t>
            </a:r>
            <a:r>
              <a:rPr lang="en-US" dirty="0" err="1" smtClean="0"/>
              <a:t>ovih</a:t>
            </a:r>
            <a:r>
              <a:rPr lang="en-US" dirty="0" smtClean="0"/>
              <a:t> </a:t>
            </a:r>
            <a:r>
              <a:rPr lang="en-US" dirty="0" err="1" smtClean="0"/>
              <a:t>velicina</a:t>
            </a:r>
            <a:r>
              <a:rPr lang="en-US" dirty="0" smtClean="0"/>
              <a:t> </a:t>
            </a:r>
            <a:r>
              <a:rPr lang="en-US" dirty="0" err="1" smtClean="0"/>
              <a:t>elektricnim</a:t>
            </a:r>
            <a:r>
              <a:rPr lang="en-US" dirty="0" smtClean="0"/>
              <a:t> </a:t>
            </a:r>
            <a:r>
              <a:rPr lang="en-US" dirty="0" err="1" smtClean="0"/>
              <a:t>instrumentima</a:t>
            </a:r>
            <a:r>
              <a:rPr lang="en-US" dirty="0" smtClean="0"/>
              <a:t> </a:t>
            </a:r>
            <a:r>
              <a:rPr lang="en-US" dirty="0" err="1" smtClean="0"/>
              <a:t>merimo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b="1" dirty="0" err="1" smtClean="0"/>
              <a:t>elektromagnetne</a:t>
            </a:r>
            <a:r>
              <a:rPr lang="en-US" dirty="0" smtClean="0"/>
              <a:t> </a:t>
            </a:r>
            <a:r>
              <a:rPr lang="en-US" dirty="0" err="1" smtClean="0"/>
              <a:t>velicine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To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velicine</a:t>
            </a:r>
            <a:r>
              <a:rPr lang="en-US" dirty="0" smtClean="0"/>
              <a:t> </a:t>
            </a:r>
            <a:r>
              <a:rPr lang="en-US" dirty="0" err="1" smtClean="0"/>
              <a:t>magnetnih</a:t>
            </a:r>
            <a:r>
              <a:rPr lang="en-US" dirty="0" smtClean="0"/>
              <a:t> </a:t>
            </a:r>
            <a:r>
              <a:rPr lang="en-US" dirty="0" err="1" smtClean="0"/>
              <a:t>komponenti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u </a:t>
            </a:r>
            <a:r>
              <a:rPr lang="en-US" dirty="0" err="1" smtClean="0"/>
              <a:t>neposrednoj</a:t>
            </a:r>
            <a:r>
              <a:rPr lang="en-US" dirty="0" smtClean="0"/>
              <a:t> </a:t>
            </a:r>
            <a:r>
              <a:rPr lang="en-US" dirty="0" err="1" smtClean="0"/>
              <a:t>vezi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elektricnim</a:t>
            </a:r>
            <a:r>
              <a:rPr lang="en-US" dirty="0" smtClean="0"/>
              <a:t> </a:t>
            </a:r>
            <a:r>
              <a:rPr lang="en-US" dirty="0" err="1" smtClean="0"/>
              <a:t>velicinama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Klasicni</a:t>
            </a:r>
            <a:r>
              <a:rPr lang="en-US" dirty="0" smtClean="0"/>
              <a:t> </a:t>
            </a:r>
            <a:r>
              <a:rPr lang="en-US" dirty="0" err="1" smtClean="0"/>
              <a:t>merni</a:t>
            </a:r>
            <a:r>
              <a:rPr lang="en-US" dirty="0" smtClean="0"/>
              <a:t> </a:t>
            </a:r>
            <a:r>
              <a:rPr lang="en-US" dirty="0" err="1" smtClean="0"/>
              <a:t>instrumenti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b="1" dirty="0" err="1" smtClean="0"/>
              <a:t>elektromehanicki</a:t>
            </a:r>
            <a:r>
              <a:rPr lang="en-US" dirty="0" smtClean="0"/>
              <a:t> .</a:t>
            </a:r>
          </a:p>
          <a:p>
            <a:endParaRPr lang="en-US" dirty="0" smtClean="0"/>
          </a:p>
          <a:p>
            <a:r>
              <a:rPr lang="en-US" dirty="0" err="1" smtClean="0"/>
              <a:t>Savremeni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b="1" dirty="0" err="1" smtClean="0"/>
              <a:t>elektronski</a:t>
            </a:r>
            <a:r>
              <a:rPr lang="en-US" b="1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Primeri</a:t>
            </a:r>
            <a:r>
              <a:rPr lang="en-US" dirty="0" smtClean="0"/>
              <a:t> </a:t>
            </a:r>
            <a:r>
              <a:rPr lang="en-US" dirty="0" err="1" smtClean="0"/>
              <a:t>elektromehanickih</a:t>
            </a:r>
            <a:r>
              <a:rPr lang="en-US" dirty="0" smtClean="0"/>
              <a:t> </a:t>
            </a:r>
            <a:r>
              <a:rPr lang="en-US" dirty="0" err="1" smtClean="0"/>
              <a:t>instrumenata</a:t>
            </a:r>
            <a:endParaRPr lang="en-US" dirty="0" smtClean="0"/>
          </a:p>
          <a:p>
            <a:pPr marL="514350" lvl="0" indent="-514350">
              <a:buFont typeface="Wingdings" pitchFamily="2" charset="2"/>
              <a:buChar char="q"/>
            </a:pPr>
            <a:r>
              <a:rPr lang="en-US" dirty="0" err="1" smtClean="0"/>
              <a:t>instrumenti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kretnim</a:t>
            </a:r>
            <a:r>
              <a:rPr lang="en-US" dirty="0" smtClean="0"/>
              <a:t> </a:t>
            </a:r>
            <a:r>
              <a:rPr lang="en-US" dirty="0" err="1" smtClean="0"/>
              <a:t>kalemom</a:t>
            </a:r>
            <a:endParaRPr lang="en-US" dirty="0" smtClean="0"/>
          </a:p>
          <a:p>
            <a:pPr marL="514350" lvl="0" indent="-514350">
              <a:buFont typeface="Wingdings" pitchFamily="2" charset="2"/>
              <a:buChar char="q"/>
            </a:pPr>
            <a:r>
              <a:rPr lang="en-US" dirty="0" err="1" smtClean="0"/>
              <a:t>elektrodinamicki</a:t>
            </a:r>
            <a:r>
              <a:rPr lang="en-US" dirty="0" smtClean="0"/>
              <a:t> </a:t>
            </a:r>
            <a:r>
              <a:rPr lang="en-US" dirty="0" err="1" smtClean="0"/>
              <a:t>instrumenti</a:t>
            </a:r>
            <a:endParaRPr lang="en-US" dirty="0" smtClean="0"/>
          </a:p>
          <a:p>
            <a:pPr marL="514350" lvl="0" indent="-514350">
              <a:buFont typeface="Wingdings" pitchFamily="2" charset="2"/>
              <a:buChar char="q"/>
            </a:pPr>
            <a:endParaRPr lang="en-US" dirty="0" smtClean="0"/>
          </a:p>
          <a:p>
            <a:pPr marL="514350" lvl="0" indent="-514350">
              <a:buFont typeface="Wingdings" pitchFamily="2" charset="2"/>
              <a:buChar char="q"/>
            </a:pPr>
            <a:r>
              <a:rPr lang="en-US" dirty="0" smtClean="0"/>
              <a:t>To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ampermetri,voltmetri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sl.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1190" t="1595" r="9868"/>
          <a:stretch>
            <a:fillRect/>
          </a:stretch>
        </p:blipFill>
        <p:spPr bwMode="auto">
          <a:xfrm>
            <a:off x="337080" y="381000"/>
            <a:ext cx="880692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Ovi</a:t>
            </a:r>
            <a:r>
              <a:rPr lang="en-US" dirty="0" smtClean="0"/>
              <a:t> </a:t>
            </a:r>
            <a:r>
              <a:rPr lang="en-US" dirty="0" err="1" smtClean="0"/>
              <a:t>instrumenti</a:t>
            </a:r>
            <a:r>
              <a:rPr lang="en-US" dirty="0" smtClean="0"/>
              <a:t> </a:t>
            </a:r>
            <a:r>
              <a:rPr lang="en-US" dirty="0" err="1" smtClean="0"/>
              <a:t>zasnivaju</a:t>
            </a:r>
            <a:r>
              <a:rPr lang="en-US" dirty="0" smtClean="0"/>
              <a:t> </a:t>
            </a:r>
            <a:r>
              <a:rPr lang="en-US" dirty="0" err="1" smtClean="0"/>
              <a:t>rad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uzajamnom</a:t>
            </a:r>
            <a:r>
              <a:rPr lang="en-US" dirty="0" smtClean="0"/>
              <a:t> </a:t>
            </a:r>
            <a:r>
              <a:rPr lang="en-US" dirty="0" err="1" smtClean="0"/>
              <a:t>dejstvu</a:t>
            </a:r>
            <a:r>
              <a:rPr lang="en-US" dirty="0" smtClean="0"/>
              <a:t> </a:t>
            </a:r>
            <a:r>
              <a:rPr lang="en-US" dirty="0" err="1" smtClean="0"/>
              <a:t>stalnog</a:t>
            </a:r>
            <a:r>
              <a:rPr lang="en-US" dirty="0" smtClean="0"/>
              <a:t> </a:t>
            </a:r>
            <a:r>
              <a:rPr lang="en-US" dirty="0" err="1" smtClean="0"/>
              <a:t>magneta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elektromagneta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cemu</a:t>
            </a:r>
            <a:r>
              <a:rPr lang="en-US" dirty="0" smtClean="0"/>
              <a:t> je to </a:t>
            </a:r>
            <a:r>
              <a:rPr lang="en-US" dirty="0" err="1" smtClean="0"/>
              <a:t>kalem</a:t>
            </a:r>
            <a:r>
              <a:rPr lang="en-US" dirty="0" smtClean="0"/>
              <a:t> </a:t>
            </a:r>
            <a:r>
              <a:rPr lang="en-US" dirty="0" err="1" smtClean="0"/>
              <a:t>kroz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se </a:t>
            </a:r>
            <a:r>
              <a:rPr lang="en-US" dirty="0" err="1" smtClean="0"/>
              <a:t>propusta</a:t>
            </a:r>
            <a:r>
              <a:rPr lang="en-US" dirty="0" smtClean="0"/>
              <a:t> </a:t>
            </a:r>
            <a:r>
              <a:rPr lang="en-US" u="sng" dirty="0" err="1" smtClean="0"/>
              <a:t>merena</a:t>
            </a:r>
            <a:r>
              <a:rPr lang="en-US" u="sng" dirty="0" smtClean="0"/>
              <a:t> </a:t>
            </a:r>
            <a:r>
              <a:rPr lang="en-US" u="sng" dirty="0" err="1" smtClean="0"/>
              <a:t>struja</a:t>
            </a:r>
            <a:r>
              <a:rPr lang="en-US" u="sng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276600"/>
            <a:ext cx="3124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441</TotalTime>
  <Words>815</Words>
  <Application>Microsoft Office PowerPoint</Application>
  <PresentationFormat>On-screen Show (4:3)</PresentationFormat>
  <Paragraphs>117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Equity</vt:lpstr>
      <vt:lpstr>Elektricni merni insrtrumenti</vt:lpstr>
      <vt:lpstr>Slide 2</vt:lpstr>
      <vt:lpstr>Oznake elektricnih mernih instrumenata-natpisi i simboli</vt:lpstr>
      <vt:lpstr>Elektricni instrumenti</vt:lpstr>
      <vt:lpstr>Slide 5</vt:lpstr>
      <vt:lpstr>Slide 6</vt:lpstr>
      <vt:lpstr>Slide 7</vt:lpstr>
      <vt:lpstr>Slide 8</vt:lpstr>
      <vt:lpstr>Slide 9</vt:lpstr>
      <vt:lpstr>Istorija razvoja mernih instrumenata </vt:lpstr>
      <vt:lpstr>Slide 11</vt:lpstr>
      <vt:lpstr>  Osnovna podela mernih instrumenata</vt:lpstr>
      <vt:lpstr>Analogni merni instrumenti-princip rada</vt:lpstr>
      <vt:lpstr>Analogni instrumenti -prikaz velicina</vt:lpstr>
      <vt:lpstr> </vt:lpstr>
      <vt:lpstr>Slide 16</vt:lpstr>
      <vt:lpstr>Slide 17</vt:lpstr>
      <vt:lpstr>Digitalni merni instrumenti</vt:lpstr>
      <vt:lpstr>Digitalni instrumenti-princip rada</vt:lpstr>
      <vt:lpstr>Prikaz velicina-digitalni</vt:lpstr>
      <vt:lpstr>Primer digitalnog indikatora</vt:lpstr>
      <vt:lpstr>Pitanje -matura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</dc:creator>
  <cp:lastModifiedBy>pc</cp:lastModifiedBy>
  <cp:revision>48</cp:revision>
  <dcterms:created xsi:type="dcterms:W3CDTF">2006-08-16T00:00:00Z</dcterms:created>
  <dcterms:modified xsi:type="dcterms:W3CDTF">2020-03-10T11:29:55Z</dcterms:modified>
</cp:coreProperties>
</file>