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4"/>
  </p:notesMasterIdLst>
  <p:sldIdLst>
    <p:sldId id="256" r:id="rId2"/>
    <p:sldId id="266" r:id="rId3"/>
    <p:sldId id="267" r:id="rId4"/>
    <p:sldId id="268" r:id="rId5"/>
    <p:sldId id="270" r:id="rId6"/>
    <p:sldId id="269" r:id="rId7"/>
    <p:sldId id="271" r:id="rId8"/>
    <p:sldId id="285" r:id="rId9"/>
    <p:sldId id="272" r:id="rId10"/>
    <p:sldId id="299" r:id="rId11"/>
    <p:sldId id="296" r:id="rId12"/>
    <p:sldId id="297" r:id="rId13"/>
    <p:sldId id="295" r:id="rId14"/>
    <p:sldId id="274" r:id="rId15"/>
    <p:sldId id="287" r:id="rId16"/>
    <p:sldId id="278" r:id="rId17"/>
    <p:sldId id="277" r:id="rId18"/>
    <p:sldId id="300" r:id="rId19"/>
    <p:sldId id="301" r:id="rId20"/>
    <p:sldId id="279" r:id="rId21"/>
    <p:sldId id="281" r:id="rId22"/>
    <p:sldId id="288" r:id="rId23"/>
    <p:sldId id="306" r:id="rId24"/>
    <p:sldId id="280" r:id="rId25"/>
    <p:sldId id="302" r:id="rId26"/>
    <p:sldId id="283" r:id="rId27"/>
    <p:sldId id="304" r:id="rId28"/>
    <p:sldId id="305" r:id="rId29"/>
    <p:sldId id="290" r:id="rId30"/>
    <p:sldId id="303" r:id="rId31"/>
    <p:sldId id="307" r:id="rId32"/>
    <p:sldId id="30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87B09-3F2B-4308-9B85-B4DA30D4DAE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6CC3-1518-4A06-B990-61E9F01E4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99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6CC3-1518-4A06-B990-61E9F01E4EC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6CC3-1518-4A06-B990-61E9F01E4EC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6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A86797-39DD-410B-8C4C-F9FE684170B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15C101-DE38-43F9-AA13-B3335D40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86797-39DD-410B-8C4C-F9FE684170B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101-DE38-43F9-AA13-B3335D40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4A86797-39DD-410B-8C4C-F9FE684170B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15C101-DE38-43F9-AA13-B3335D40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86797-39DD-410B-8C4C-F9FE684170B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101-DE38-43F9-AA13-B3335D40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A86797-39DD-410B-8C4C-F9FE684170B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15C101-DE38-43F9-AA13-B3335D40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86797-39DD-410B-8C4C-F9FE684170B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101-DE38-43F9-AA13-B3335D40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86797-39DD-410B-8C4C-F9FE684170B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101-DE38-43F9-AA13-B3335D40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86797-39DD-410B-8C4C-F9FE684170B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101-DE38-43F9-AA13-B3335D40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A86797-39DD-410B-8C4C-F9FE684170B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101-DE38-43F9-AA13-B3335D40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86797-39DD-410B-8C4C-F9FE684170B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101-DE38-43F9-AA13-B3335D40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86797-39DD-410B-8C4C-F9FE684170B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101-DE38-43F9-AA13-B3335D400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4A86797-39DD-410B-8C4C-F9FE684170B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15C101-DE38-43F9-AA13-B3335D40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4810" y="1023868"/>
            <a:ext cx="4571013" cy="3624332"/>
          </a:xfrm>
        </p:spPr>
        <p:txBody>
          <a:bodyPr/>
          <a:lstStyle/>
          <a:p>
            <a:r>
              <a:rPr lang="en-US" dirty="0" err="1" smtClean="0"/>
              <a:t>Uredjaji</a:t>
            </a:r>
            <a:r>
              <a:rPr lang="en-US" dirty="0" smtClean="0"/>
              <a:t> u </a:t>
            </a:r>
            <a:r>
              <a:rPr lang="en-US" dirty="0" err="1" smtClean="0"/>
              <a:t>racunarskoj</a:t>
            </a:r>
            <a:r>
              <a:rPr lang="en-US" dirty="0" smtClean="0"/>
              <a:t> </a:t>
            </a:r>
            <a:r>
              <a:rPr lang="en-US" dirty="0" err="1" smtClean="0"/>
              <a:t>mrezi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81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Mrežni most (Bridge)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0042"/>
            <a:ext cx="8286776" cy="55270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</a:t>
            </a:r>
            <a:r>
              <a:rPr lang="sr-Latn-RS" sz="2400" dirty="0" smtClean="0"/>
              <a:t>egmenti </a:t>
            </a:r>
            <a:r>
              <a:rPr lang="en-US" sz="2400" dirty="0" smtClean="0"/>
              <a:t>u </a:t>
            </a:r>
            <a:r>
              <a:rPr lang="en-US" sz="2400" dirty="0" err="1" smtClean="0"/>
              <a:t>mrezi</a:t>
            </a:r>
            <a:r>
              <a:rPr lang="en-US" sz="2400" dirty="0" smtClean="0"/>
              <a:t> </a:t>
            </a:r>
            <a:r>
              <a:rPr lang="sr-Latn-RS" sz="2400" dirty="0" smtClean="0"/>
              <a:t>se povezuju </a:t>
            </a:r>
            <a:r>
              <a:rPr lang="sr-Latn-RS" sz="2400" b="1" dirty="0" smtClean="0"/>
              <a:t>mostom.</a:t>
            </a:r>
            <a:endParaRPr lang="en-US" sz="2400" b="1" dirty="0" smtClean="0"/>
          </a:p>
          <a:p>
            <a:r>
              <a:rPr lang="en-US" sz="2400" dirty="0" err="1" smtClean="0"/>
              <a:t>Pojedini</a:t>
            </a:r>
            <a:r>
              <a:rPr lang="en-US" sz="2400" dirty="0" smtClean="0"/>
              <a:t> </a:t>
            </a:r>
            <a:r>
              <a:rPr lang="en-US" sz="2400" dirty="0" err="1" smtClean="0"/>
              <a:t>segmenti</a:t>
            </a:r>
            <a:r>
              <a:rPr lang="en-US" sz="2400" dirty="0" smtClean="0"/>
              <a:t> </a:t>
            </a:r>
            <a:r>
              <a:rPr lang="en-US" sz="2400" dirty="0" err="1" smtClean="0"/>
              <a:t>mreže</a:t>
            </a:r>
            <a:r>
              <a:rPr lang="en-US" sz="2400" dirty="0" smtClean="0"/>
              <a:t> se </a:t>
            </a:r>
            <a:r>
              <a:rPr lang="en-US" sz="2400" dirty="0" err="1" smtClean="0"/>
              <a:t>nazivaju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kolizioni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domeni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sr-Latn-R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r>
              <a:rPr lang="sr-Latn-RS" sz="2400" b="1" dirty="0" smtClean="0"/>
              <a:t>Mrežni most </a:t>
            </a:r>
            <a:r>
              <a:rPr lang="sr-Latn-RS" sz="2400" i="1" dirty="0" smtClean="0"/>
              <a:t>(Bridge) </a:t>
            </a:r>
            <a:r>
              <a:rPr lang="sr-Latn-RS" sz="2400" dirty="0" smtClean="0"/>
              <a:t>je uređaj koji omogućava da se mreža podeli na više segmenata</a:t>
            </a:r>
            <a:r>
              <a:rPr lang="en-US" sz="2400" dirty="0" smtClean="0"/>
              <a:t>(</a:t>
            </a:r>
            <a:r>
              <a:rPr lang="en-US" sz="2400" dirty="0" err="1" smtClean="0"/>
              <a:t>povezuje</a:t>
            </a:r>
            <a:r>
              <a:rPr lang="en-US" sz="2400" dirty="0" smtClean="0"/>
              <a:t> </a:t>
            </a:r>
            <a:r>
              <a:rPr lang="en-US" sz="2400" dirty="0" err="1" smtClean="0"/>
              <a:t>udaljenje</a:t>
            </a:r>
            <a:r>
              <a:rPr lang="en-US" sz="2400" dirty="0" smtClean="0"/>
              <a:t> </a:t>
            </a:r>
            <a:r>
              <a:rPr lang="en-US" sz="2400" dirty="0" err="1" smtClean="0"/>
              <a:t>mrezne</a:t>
            </a:r>
            <a:r>
              <a:rPr lang="en-US" sz="2400" dirty="0" smtClean="0"/>
              <a:t> </a:t>
            </a:r>
            <a:r>
              <a:rPr lang="en-US" sz="2400" dirty="0" err="1" smtClean="0"/>
              <a:t>segmente</a:t>
            </a:r>
            <a:r>
              <a:rPr lang="en-US" sz="2400" dirty="0" smtClean="0"/>
              <a:t>)a </a:t>
            </a:r>
            <a:r>
              <a:rPr lang="sr-Latn-RS" sz="2400" dirty="0" smtClean="0"/>
              <a:t>vaki segment ima svoj hab ili svič.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9637" y="4786322"/>
            <a:ext cx="4434363" cy="2071678"/>
          </a:xfrm>
          <a:prstGeom prst="rect">
            <a:avLst/>
          </a:prstGeom>
        </p:spPr>
      </p:pic>
      <p:pic>
        <p:nvPicPr>
          <p:cNvPr id="3075" name="Picture 3" descr="C:\Users\pc\Desktop\network_bridge_explain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736"/>
            <a:ext cx="4913653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14356"/>
          </a:xfrm>
        </p:spPr>
        <p:txBody>
          <a:bodyPr>
            <a:normAutofit/>
          </a:bodyPr>
          <a:lstStyle/>
          <a:p>
            <a:r>
              <a:rPr lang="en-US" dirty="0" smtClean="0"/>
              <a:t>MAC </a:t>
            </a:r>
            <a:r>
              <a:rPr lang="en-US" dirty="0" err="1" smtClean="0"/>
              <a:t>adresa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14356"/>
            <a:ext cx="8186766" cy="5598504"/>
          </a:xfrm>
        </p:spPr>
        <p:txBody>
          <a:bodyPr>
            <a:normAutofit/>
          </a:bodyPr>
          <a:lstStyle/>
          <a:p>
            <a:r>
              <a:rPr lang="vi-VN" sz="2300" dirty="0" smtClean="0"/>
              <a:t>U računarskim mrežama</a:t>
            </a:r>
            <a:r>
              <a:rPr lang="en-US" sz="2300" dirty="0" smtClean="0"/>
              <a:t> se </a:t>
            </a:r>
            <a:r>
              <a:rPr lang="en-US" sz="2300" dirty="0" err="1" smtClean="0"/>
              <a:t>koriste</a:t>
            </a:r>
            <a:r>
              <a:rPr lang="en-US" sz="2300" dirty="0" smtClean="0"/>
              <a:t> MAC </a:t>
            </a:r>
            <a:r>
              <a:rPr lang="en-US" sz="2300" dirty="0" err="1" smtClean="0"/>
              <a:t>adrese</a:t>
            </a:r>
            <a:r>
              <a:rPr lang="en-US" sz="2300" dirty="0" smtClean="0"/>
              <a:t> </a:t>
            </a:r>
            <a:r>
              <a:rPr lang="en-US" sz="2300" dirty="0" err="1" smtClean="0"/>
              <a:t>i</a:t>
            </a:r>
            <a:r>
              <a:rPr lang="en-US" sz="2300" dirty="0" smtClean="0"/>
              <a:t> IP </a:t>
            </a:r>
            <a:r>
              <a:rPr lang="en-US" sz="2300" dirty="0" err="1" smtClean="0"/>
              <a:t>adrese</a:t>
            </a:r>
            <a:endParaRPr lang="en-US" sz="2300" dirty="0" smtClean="0"/>
          </a:p>
          <a:p>
            <a:r>
              <a:rPr lang="vi-VN" sz="2300" b="1" dirty="0" smtClean="0">
                <a:solidFill>
                  <a:srgbClr val="FF0000"/>
                </a:solidFill>
              </a:rPr>
              <a:t>MAC </a:t>
            </a:r>
            <a:r>
              <a:rPr lang="vi-VN" sz="2300" b="1" dirty="0" smtClean="0"/>
              <a:t>adresa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ili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fizicka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adresa</a:t>
            </a:r>
            <a:r>
              <a:rPr lang="vi-VN" sz="2300" dirty="0" smtClean="0"/>
              <a:t> </a:t>
            </a:r>
            <a:r>
              <a:rPr lang="en-US" sz="2300" dirty="0" smtClean="0"/>
              <a:t>-</a:t>
            </a:r>
            <a:r>
              <a:rPr lang="vi-VN" sz="2300" dirty="0" smtClean="0"/>
              <a:t>Media Acces Control adresa je </a:t>
            </a:r>
            <a:r>
              <a:rPr lang="en-US" sz="2300" dirty="0" err="1" smtClean="0"/>
              <a:t>broj</a:t>
            </a:r>
            <a:r>
              <a:rPr lang="en-US" sz="2300" dirty="0" smtClean="0"/>
              <a:t> </a:t>
            </a:r>
            <a:r>
              <a:rPr lang="en-US" sz="2300" dirty="0" err="1" smtClean="0"/>
              <a:t>koji</a:t>
            </a:r>
            <a:r>
              <a:rPr lang="en-US" sz="2300" dirty="0" smtClean="0"/>
              <a:t> </a:t>
            </a:r>
            <a:r>
              <a:rPr lang="en-US" sz="2300" dirty="0" err="1" smtClean="0"/>
              <a:t>oznacava</a:t>
            </a:r>
            <a:r>
              <a:rPr lang="en-US" sz="2300" dirty="0" smtClean="0"/>
              <a:t> </a:t>
            </a:r>
            <a:r>
              <a:rPr lang="vi-VN" sz="2300" dirty="0" smtClean="0"/>
              <a:t> </a:t>
            </a:r>
            <a:r>
              <a:rPr lang="en-US" sz="2300" dirty="0" err="1" smtClean="0"/>
              <a:t>mrezni</a:t>
            </a:r>
            <a:r>
              <a:rPr lang="en-US" sz="2300" dirty="0" smtClean="0"/>
              <a:t> </a:t>
            </a:r>
            <a:r>
              <a:rPr lang="en-US" sz="2300" dirty="0" err="1" smtClean="0"/>
              <a:t>uredjaj</a:t>
            </a:r>
            <a:r>
              <a:rPr lang="en-US" sz="2300" dirty="0" smtClean="0"/>
              <a:t> </a:t>
            </a:r>
            <a:r>
              <a:rPr lang="en-US" sz="2300" dirty="0" err="1" smtClean="0"/>
              <a:t>unutar</a:t>
            </a:r>
            <a:r>
              <a:rPr lang="en-US" sz="2300" dirty="0" smtClean="0"/>
              <a:t> LAN </a:t>
            </a:r>
            <a:r>
              <a:rPr lang="en-US" sz="2300" dirty="0" err="1" smtClean="0"/>
              <a:t>mreze</a:t>
            </a:r>
            <a:r>
              <a:rPr lang="en-US" sz="2300" dirty="0" smtClean="0"/>
              <a:t>.</a:t>
            </a:r>
          </a:p>
          <a:p>
            <a:r>
              <a:rPr lang="vi-VN" sz="2300" dirty="0" smtClean="0"/>
              <a:t>MAC adrese jedinstveno identifikuju mrežne uređaje</a:t>
            </a:r>
            <a:r>
              <a:rPr lang="en-US" sz="2300" dirty="0" smtClean="0"/>
              <a:t> u LAN </a:t>
            </a:r>
            <a:r>
              <a:rPr lang="en-US" sz="2300" dirty="0" err="1" smtClean="0"/>
              <a:t>mrezi</a:t>
            </a:r>
            <a:r>
              <a:rPr lang="vi-VN" sz="2300" dirty="0" smtClean="0"/>
              <a:t> i vidljive su samo u okviru iste mreže</a:t>
            </a:r>
            <a:r>
              <a:rPr lang="en-US" sz="2300" dirty="0" smtClean="0"/>
              <a:t>.</a:t>
            </a:r>
          </a:p>
          <a:p>
            <a:r>
              <a:rPr lang="vi-VN" sz="2300" dirty="0" smtClean="0"/>
              <a:t>Za razliku od IP adresa, MAC adrese uređajima proizvađači zadaju za stalno</a:t>
            </a:r>
            <a:r>
              <a:rPr lang="en-US" sz="2300" dirty="0" smtClean="0"/>
              <a:t>.</a:t>
            </a:r>
          </a:p>
          <a:p>
            <a:pPr>
              <a:buNone/>
            </a:pPr>
            <a:r>
              <a:rPr lang="vi-VN" sz="2300" dirty="0" smtClean="0"/>
              <a:t> </a:t>
            </a:r>
            <a:r>
              <a:rPr lang="en-US" sz="2300" dirty="0" err="1" smtClean="0"/>
              <a:t>Kod</a:t>
            </a:r>
            <a:r>
              <a:rPr lang="en-US" sz="2300" dirty="0" smtClean="0"/>
              <a:t> </a:t>
            </a:r>
            <a:r>
              <a:rPr lang="en-US" sz="2300" dirty="0" err="1" smtClean="0"/>
              <a:t>racunara</a:t>
            </a:r>
            <a:r>
              <a:rPr lang="en-US" sz="2300" dirty="0" smtClean="0"/>
              <a:t> je to MAC </a:t>
            </a:r>
            <a:r>
              <a:rPr lang="en-US" sz="2300" dirty="0" err="1" smtClean="0"/>
              <a:t>adresa</a:t>
            </a:r>
            <a:r>
              <a:rPr lang="en-US" sz="2300" dirty="0" smtClean="0"/>
              <a:t> </a:t>
            </a:r>
            <a:r>
              <a:rPr lang="en-US" sz="2300" dirty="0" err="1" smtClean="0"/>
              <a:t>mreznog</a:t>
            </a:r>
            <a:r>
              <a:rPr lang="en-US" sz="2300" dirty="0" smtClean="0"/>
              <a:t> </a:t>
            </a:r>
            <a:r>
              <a:rPr lang="en-US" sz="2300" dirty="0" err="1" smtClean="0"/>
              <a:t>adaptera</a:t>
            </a:r>
            <a:r>
              <a:rPr lang="en-US" sz="2300" dirty="0" smtClean="0"/>
              <a:t> </a:t>
            </a:r>
            <a:r>
              <a:rPr lang="en-US" sz="2300" dirty="0" err="1" smtClean="0"/>
              <a:t>zapamćena</a:t>
            </a:r>
            <a:r>
              <a:rPr lang="en-US" sz="2300" dirty="0" smtClean="0"/>
              <a:t> u ROM </a:t>
            </a:r>
            <a:r>
              <a:rPr lang="en-US" sz="2300" dirty="0" err="1" smtClean="0"/>
              <a:t>memoriji</a:t>
            </a:r>
            <a:r>
              <a:rPr lang="en-US" sz="2300" dirty="0" smtClean="0"/>
              <a:t> </a:t>
            </a:r>
            <a:r>
              <a:rPr lang="en-US" sz="2300" dirty="0" err="1" smtClean="0"/>
              <a:t>mrežne</a:t>
            </a:r>
            <a:r>
              <a:rPr lang="en-US" sz="2300" dirty="0" smtClean="0"/>
              <a:t> </a:t>
            </a:r>
            <a:r>
              <a:rPr lang="en-US" sz="2300" dirty="0" err="1" smtClean="0"/>
              <a:t>kartice</a:t>
            </a:r>
            <a:r>
              <a:rPr lang="en-US" sz="2300" dirty="0" smtClean="0"/>
              <a:t> </a:t>
            </a:r>
            <a:r>
              <a:rPr lang="en-US" sz="2300" dirty="0" err="1" smtClean="0"/>
              <a:t>i</a:t>
            </a:r>
            <a:r>
              <a:rPr lang="en-US" sz="2300" dirty="0" smtClean="0"/>
              <a:t> ne </a:t>
            </a:r>
            <a:r>
              <a:rPr lang="en-US" sz="2300" dirty="0" err="1" smtClean="0"/>
              <a:t>može</a:t>
            </a:r>
            <a:r>
              <a:rPr lang="en-US" sz="2300" dirty="0" smtClean="0"/>
              <a:t> </a:t>
            </a:r>
            <a:r>
              <a:rPr lang="en-US" sz="2300" dirty="0" err="1" smtClean="0"/>
              <a:t>biti</a:t>
            </a:r>
            <a:r>
              <a:rPr lang="en-US" sz="2300" dirty="0" smtClean="0"/>
              <a:t> </a:t>
            </a:r>
            <a:r>
              <a:rPr lang="en-US" sz="2300" dirty="0" err="1" smtClean="0"/>
              <a:t>programski</a:t>
            </a:r>
            <a:r>
              <a:rPr lang="en-US" sz="2300" dirty="0" smtClean="0"/>
              <a:t> </a:t>
            </a:r>
            <a:r>
              <a:rPr lang="en-US" sz="2300" dirty="0" err="1" smtClean="0"/>
              <a:t>promenjena</a:t>
            </a:r>
            <a:r>
              <a:rPr lang="en-US" sz="2300" dirty="0" smtClean="0"/>
              <a:t>.</a:t>
            </a:r>
          </a:p>
          <a:p>
            <a:pPr>
              <a:buNone/>
            </a:pPr>
            <a:r>
              <a:rPr lang="en-US" sz="2300" dirty="0" err="1" smtClean="0"/>
              <a:t>Koristi</a:t>
            </a:r>
            <a:r>
              <a:rPr lang="en-US" sz="2300" dirty="0" smtClean="0"/>
              <a:t> se </a:t>
            </a:r>
            <a:r>
              <a:rPr lang="en-US" sz="2300" dirty="0" err="1" smtClean="0"/>
              <a:t>i</a:t>
            </a:r>
            <a:r>
              <a:rPr lang="en-US" sz="2300" dirty="0" smtClean="0"/>
              <a:t> </a:t>
            </a:r>
            <a:r>
              <a:rPr lang="en-US" sz="2300" dirty="0" err="1" smtClean="0"/>
              <a:t>kod</a:t>
            </a:r>
            <a:r>
              <a:rPr lang="en-US" sz="2300" dirty="0" smtClean="0"/>
              <a:t> </a:t>
            </a:r>
            <a:r>
              <a:rPr lang="en-US" sz="2300" dirty="0" err="1" smtClean="0"/>
              <a:t>drugih</a:t>
            </a:r>
            <a:r>
              <a:rPr lang="en-US" sz="2300" dirty="0" smtClean="0"/>
              <a:t> </a:t>
            </a:r>
            <a:r>
              <a:rPr lang="en-US" sz="2300" dirty="0" err="1" smtClean="0"/>
              <a:t>mreznih</a:t>
            </a:r>
            <a:r>
              <a:rPr lang="en-US" sz="2300" dirty="0" smtClean="0"/>
              <a:t> </a:t>
            </a:r>
            <a:r>
              <a:rPr lang="en-US" sz="2300" dirty="0" err="1" smtClean="0"/>
              <a:t>uredjaja</a:t>
            </a:r>
            <a:endParaRPr lang="en-US" sz="2300" dirty="0" smtClean="0"/>
          </a:p>
          <a:p>
            <a:r>
              <a:rPr lang="en-US" sz="2300" dirty="0" smtClean="0"/>
              <a:t>6B u </a:t>
            </a:r>
            <a:r>
              <a:rPr lang="en-US" sz="2300" dirty="0" err="1" smtClean="0"/>
              <a:t>heksadekadnom</a:t>
            </a:r>
            <a:r>
              <a:rPr lang="en-US" sz="2300" dirty="0" smtClean="0"/>
              <a:t> </a:t>
            </a:r>
            <a:r>
              <a:rPr lang="en-US" sz="2300" dirty="0" err="1" smtClean="0"/>
              <a:t>brojnom</a:t>
            </a:r>
            <a:r>
              <a:rPr lang="en-US" sz="2300" dirty="0" smtClean="0"/>
              <a:t> </a:t>
            </a:r>
            <a:r>
              <a:rPr lang="en-US" sz="2300" dirty="0" err="1" smtClean="0"/>
              <a:t>sistemu</a:t>
            </a:r>
            <a:endParaRPr lang="en-US" sz="2300" dirty="0" smtClean="0"/>
          </a:p>
          <a:p>
            <a:pPr>
              <a:buNone/>
            </a:pPr>
            <a:endParaRPr lang="en-US" sz="23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8119" t="33204" r="57174" b="46288"/>
          <a:stretch>
            <a:fillRect/>
          </a:stretch>
        </p:blipFill>
        <p:spPr bwMode="auto">
          <a:xfrm>
            <a:off x="5623182" y="5214950"/>
            <a:ext cx="3520818" cy="164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IP </a:t>
            </a:r>
            <a:r>
              <a:rPr lang="en-US" dirty="0" err="1" smtClean="0"/>
              <a:t>adresa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527066"/>
          </a:xfrm>
        </p:spPr>
        <p:txBody>
          <a:bodyPr/>
          <a:lstStyle/>
          <a:p>
            <a:r>
              <a:rPr lang="en-US" sz="2400" b="1" dirty="0" smtClean="0"/>
              <a:t>IP-Internet protocol</a:t>
            </a:r>
          </a:p>
          <a:p>
            <a:r>
              <a:rPr lang="vi-VN" sz="2400" b="1" dirty="0" smtClean="0"/>
              <a:t>IP adresa</a:t>
            </a:r>
            <a:r>
              <a:rPr lang="vi-VN" sz="2400" dirty="0" smtClean="0"/>
              <a:t> 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logicka</a:t>
            </a:r>
            <a:r>
              <a:rPr lang="en-US" sz="2400" dirty="0" smtClean="0"/>
              <a:t> </a:t>
            </a:r>
            <a:r>
              <a:rPr lang="en-US" sz="2400" dirty="0" err="1" smtClean="0"/>
              <a:t>adresa</a:t>
            </a:r>
            <a:r>
              <a:rPr lang="en-US" sz="2400" dirty="0" smtClean="0"/>
              <a:t> </a:t>
            </a:r>
            <a:r>
              <a:rPr lang="vi-VN" sz="2400" dirty="0" smtClean="0"/>
              <a:t>je jedinstveni broj, sličan telefonskom broju, koji koriste</a:t>
            </a:r>
            <a:r>
              <a:rPr lang="en-US" sz="2400" dirty="0" smtClean="0"/>
              <a:t> </a:t>
            </a:r>
            <a:r>
              <a:rPr lang="en-US" sz="2400" dirty="0" err="1" smtClean="0"/>
              <a:t>mrezni</a:t>
            </a:r>
            <a:r>
              <a:rPr lang="en-US" sz="2400" dirty="0" smtClean="0"/>
              <a:t> </a:t>
            </a:r>
            <a:r>
              <a:rPr lang="en-US" sz="2400" dirty="0" err="1" smtClean="0"/>
              <a:t>uredjaji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medjumrezno</a:t>
            </a:r>
            <a:r>
              <a:rPr lang="en-US" sz="2400" dirty="0" smtClean="0"/>
              <a:t> </a:t>
            </a:r>
            <a:r>
              <a:rPr lang="en-US" sz="2400" dirty="0" err="1" smtClean="0"/>
              <a:t>adresiranje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IP </a:t>
            </a:r>
            <a:r>
              <a:rPr lang="en-US" sz="2400" dirty="0" err="1" smtClean="0"/>
              <a:t>adresa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identifikuje</a:t>
            </a:r>
            <a:r>
              <a:rPr lang="en-US" sz="2400" dirty="0" smtClean="0"/>
              <a:t> </a:t>
            </a:r>
            <a:r>
              <a:rPr lang="en-US" sz="2400" dirty="0" err="1" smtClean="0"/>
              <a:t>uredjaj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Internetu</a:t>
            </a:r>
            <a:r>
              <a:rPr lang="en-US" sz="2400" dirty="0" smtClean="0"/>
              <a:t>(ne </a:t>
            </a:r>
            <a:r>
              <a:rPr lang="en-US" sz="2400" dirty="0" err="1" smtClean="0"/>
              <a:t>postoje</a:t>
            </a:r>
            <a:r>
              <a:rPr lang="en-US" sz="2400" dirty="0" smtClean="0"/>
              <a:t> </a:t>
            </a:r>
            <a:r>
              <a:rPr lang="en-US" sz="2400" dirty="0" err="1" smtClean="0"/>
              <a:t>dve</a:t>
            </a:r>
            <a:r>
              <a:rPr lang="en-US" sz="2400" dirty="0" smtClean="0"/>
              <a:t> </a:t>
            </a:r>
            <a:r>
              <a:rPr lang="en-US" sz="2400" dirty="0" err="1" smtClean="0"/>
              <a:t>iste</a:t>
            </a:r>
            <a:r>
              <a:rPr lang="en-US" sz="2400" dirty="0" smtClean="0"/>
              <a:t> IP </a:t>
            </a:r>
            <a:r>
              <a:rPr lang="en-US" sz="2400" dirty="0" err="1" smtClean="0"/>
              <a:t>adrese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Internetu</a:t>
            </a:r>
            <a:endParaRPr lang="en-US" sz="2400" dirty="0" smtClean="0"/>
          </a:p>
          <a:p>
            <a:r>
              <a:rPr lang="en-US" sz="2400" dirty="0" err="1" smtClean="0"/>
              <a:t>Postoje</a:t>
            </a:r>
            <a:r>
              <a:rPr lang="en-US" sz="2400" dirty="0" smtClean="0"/>
              <a:t> </a:t>
            </a:r>
            <a:r>
              <a:rPr lang="en-US" sz="2400" dirty="0" err="1" smtClean="0"/>
              <a:t>dve</a:t>
            </a:r>
            <a:r>
              <a:rPr lang="en-US" sz="2400" dirty="0" smtClean="0"/>
              <a:t> </a:t>
            </a:r>
            <a:r>
              <a:rPr lang="en-US" sz="2400" dirty="0" err="1" smtClean="0"/>
              <a:t>verzije</a:t>
            </a:r>
            <a:r>
              <a:rPr lang="en-US" sz="2400" dirty="0" smtClean="0"/>
              <a:t>: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118" t="53711" r="24780" b="35547"/>
          <a:stretch>
            <a:fillRect/>
          </a:stretch>
        </p:blipFill>
        <p:spPr bwMode="auto">
          <a:xfrm>
            <a:off x="571472" y="4000504"/>
            <a:ext cx="742955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592933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Primer IP adrese je 207.142.131.23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Bridge</a:t>
            </a:r>
            <a:r>
              <a:rPr lang="en-US" dirty="0" smtClean="0"/>
              <a:t>-</a:t>
            </a:r>
            <a:r>
              <a:rPr lang="sr-Latn-RS" dirty="0" smtClean="0"/>
              <a:t> Mrežni most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8286776" cy="5598504"/>
          </a:xfrm>
        </p:spPr>
        <p:txBody>
          <a:bodyPr>
            <a:normAutofit/>
          </a:bodyPr>
          <a:lstStyle/>
          <a:p>
            <a:r>
              <a:rPr lang="sr-Latn-RS" sz="2200" dirty="0" smtClean="0"/>
              <a:t>Mostovi su pametniji od habova i repetitora i imaju </a:t>
            </a:r>
            <a:r>
              <a:rPr lang="sr-Latn-RS" sz="2200" u="sng" dirty="0" smtClean="0"/>
              <a:t>softver </a:t>
            </a:r>
            <a:r>
              <a:rPr lang="sr-Latn-RS" sz="2200" dirty="0" smtClean="0"/>
              <a:t>koji im pomaže u radu. </a:t>
            </a:r>
            <a:endParaRPr lang="en-US" sz="2200" dirty="0" smtClean="0"/>
          </a:p>
          <a:p>
            <a:r>
              <a:rPr lang="en-US" sz="2200" dirty="0" smtClean="0"/>
              <a:t>Most </a:t>
            </a:r>
            <a:r>
              <a:rPr lang="sr-Latn-RS" sz="2200" dirty="0" smtClean="0"/>
              <a:t>čita izvorišne i odredišne MAC</a:t>
            </a:r>
            <a:r>
              <a:rPr lang="en-US" sz="2200" dirty="0" smtClean="0"/>
              <a:t> </a:t>
            </a:r>
            <a:r>
              <a:rPr lang="sr-Latn-RS" sz="2200" dirty="0" smtClean="0"/>
              <a:t>adrese</a:t>
            </a:r>
            <a:r>
              <a:rPr lang="en-US" sz="2200" dirty="0" smtClean="0"/>
              <a:t> (</a:t>
            </a:r>
            <a:r>
              <a:rPr lang="en-US" sz="2200" dirty="0" err="1" smtClean="0"/>
              <a:t>fizicke</a:t>
            </a:r>
            <a:r>
              <a:rPr lang="en-US" sz="2200" dirty="0" smtClean="0"/>
              <a:t>) </a:t>
            </a:r>
            <a:r>
              <a:rPr lang="sr-Latn-RS" sz="2200" dirty="0" smtClean="0"/>
              <a:t>svakog paketa</a:t>
            </a:r>
            <a:r>
              <a:rPr lang="en-US" sz="2200" dirty="0" smtClean="0"/>
              <a:t>.Na </a:t>
            </a:r>
            <a:r>
              <a:rPr lang="en-US" sz="2200" dirty="0" err="1" smtClean="0"/>
              <a:t>osnovu</a:t>
            </a:r>
            <a:r>
              <a:rPr lang="en-US" sz="2200" dirty="0" smtClean="0"/>
              <a:t> toga, on </a:t>
            </a:r>
            <a:r>
              <a:rPr lang="en-US" sz="2200" dirty="0" err="1" smtClean="0"/>
              <a:t>formira</a:t>
            </a:r>
            <a:r>
              <a:rPr lang="en-US" sz="2200" dirty="0" smtClean="0"/>
              <a:t> </a:t>
            </a:r>
            <a:r>
              <a:rPr lang="en-US" sz="2200" dirty="0" err="1" smtClean="0"/>
              <a:t>tabelu</a:t>
            </a:r>
            <a:r>
              <a:rPr lang="en-US" sz="2200" dirty="0" smtClean="0"/>
              <a:t> MAC </a:t>
            </a:r>
            <a:r>
              <a:rPr lang="en-US" sz="2200" dirty="0" err="1" smtClean="0"/>
              <a:t>adresa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Obicno</a:t>
            </a:r>
            <a:r>
              <a:rPr lang="en-US" sz="2200" dirty="0" smtClean="0"/>
              <a:t> </a:t>
            </a:r>
            <a:r>
              <a:rPr lang="en-US" sz="2200" dirty="0" err="1" smtClean="0"/>
              <a:t>ima</a:t>
            </a:r>
            <a:r>
              <a:rPr lang="en-US" sz="2200" dirty="0" smtClean="0"/>
              <a:t> 2 </a:t>
            </a:r>
            <a:r>
              <a:rPr lang="en-US" sz="2200" dirty="0" err="1" smtClean="0"/>
              <a:t>porta</a:t>
            </a:r>
            <a:r>
              <a:rPr lang="en-US" sz="2200" dirty="0" smtClean="0"/>
              <a:t>(</a:t>
            </a:r>
            <a:r>
              <a:rPr lang="en-US" sz="2200" dirty="0" err="1" smtClean="0"/>
              <a:t>za</a:t>
            </a:r>
            <a:r>
              <a:rPr lang="en-US" sz="2200" dirty="0" smtClean="0"/>
              <a:t> </a:t>
            </a:r>
            <a:r>
              <a:rPr lang="en-US" sz="2200" dirty="0" err="1" smtClean="0"/>
              <a:t>dva</a:t>
            </a:r>
            <a:r>
              <a:rPr lang="en-US" sz="2200" dirty="0" smtClean="0"/>
              <a:t> </a:t>
            </a:r>
            <a:r>
              <a:rPr lang="en-US" sz="2200" dirty="0" err="1" smtClean="0"/>
              <a:t>segmenta</a:t>
            </a:r>
            <a:r>
              <a:rPr lang="en-US" sz="2200" dirty="0" smtClean="0"/>
              <a:t> </a:t>
            </a:r>
            <a:r>
              <a:rPr lang="en-US" sz="2200" dirty="0" err="1" smtClean="0"/>
              <a:t>mreze</a:t>
            </a:r>
            <a:r>
              <a:rPr lang="en-US" sz="2200" dirty="0" smtClean="0"/>
              <a:t>) </a:t>
            </a:r>
            <a:r>
              <a:rPr lang="en-US" sz="2200" dirty="0" err="1" smtClean="0"/>
              <a:t>ali</a:t>
            </a:r>
            <a:r>
              <a:rPr lang="en-US" sz="2200" dirty="0" smtClean="0"/>
              <a:t> </a:t>
            </a:r>
            <a:r>
              <a:rPr lang="en-US" sz="2200" dirty="0" err="1" smtClean="0"/>
              <a:t>postoje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oni</a:t>
            </a:r>
            <a:r>
              <a:rPr lang="en-US" sz="2200" dirty="0" smtClean="0"/>
              <a:t> </a:t>
            </a:r>
            <a:r>
              <a:rPr lang="en-US" sz="2200" dirty="0" err="1" smtClean="0"/>
              <a:t>sa</a:t>
            </a:r>
            <a:r>
              <a:rPr lang="en-US" sz="2200" dirty="0" smtClean="0"/>
              <a:t> </a:t>
            </a:r>
            <a:r>
              <a:rPr lang="en-US" sz="2200" dirty="0" err="1" smtClean="0"/>
              <a:t>više</a:t>
            </a:r>
            <a:r>
              <a:rPr lang="en-US" sz="2200" dirty="0" smtClean="0"/>
              <a:t> </a:t>
            </a:r>
            <a:r>
              <a:rPr lang="en-US" sz="2200" dirty="0" err="1" smtClean="0"/>
              <a:t>portova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Mostovi</a:t>
            </a:r>
            <a:r>
              <a:rPr lang="en-US" sz="2200" dirty="0" smtClean="0"/>
              <a:t> </a:t>
            </a:r>
            <a:r>
              <a:rPr lang="en-US" sz="2200" dirty="0" err="1" smtClean="0"/>
              <a:t>mogu</a:t>
            </a:r>
            <a:r>
              <a:rPr lang="en-US" sz="2200" dirty="0" smtClean="0"/>
              <a:t> </a:t>
            </a:r>
            <a:r>
              <a:rPr lang="en-US" sz="2200" dirty="0" err="1" smtClean="0"/>
              <a:t>spajati</a:t>
            </a:r>
            <a:r>
              <a:rPr lang="en-US" sz="2200" dirty="0" smtClean="0"/>
              <a:t> </a:t>
            </a:r>
            <a:r>
              <a:rPr lang="en-US" sz="2200" dirty="0" err="1" smtClean="0"/>
              <a:t>razlicite</a:t>
            </a:r>
            <a:r>
              <a:rPr lang="en-US" sz="2200" dirty="0" smtClean="0"/>
              <a:t> </a:t>
            </a:r>
            <a:r>
              <a:rPr lang="en-US" sz="2200" dirty="0" err="1" smtClean="0"/>
              <a:t>fizike</a:t>
            </a:r>
            <a:r>
              <a:rPr lang="en-US" sz="2200" dirty="0" smtClean="0"/>
              <a:t> </a:t>
            </a:r>
            <a:r>
              <a:rPr lang="en-US" sz="2200" dirty="0" err="1" smtClean="0"/>
              <a:t>medijume</a:t>
            </a:r>
            <a:r>
              <a:rPr lang="en-US" sz="2200" dirty="0" smtClean="0"/>
              <a:t> </a:t>
            </a:r>
            <a:r>
              <a:rPr lang="en-US" sz="2200" dirty="0" err="1" smtClean="0"/>
              <a:t>za</a:t>
            </a:r>
            <a:r>
              <a:rPr lang="en-US" sz="2200" dirty="0" smtClean="0"/>
              <a:t> </a:t>
            </a:r>
            <a:r>
              <a:rPr lang="en-US" sz="2200" dirty="0" err="1" smtClean="0"/>
              <a:t>prenos</a:t>
            </a:r>
            <a:r>
              <a:rPr lang="en-US" sz="2200" dirty="0" smtClean="0"/>
              <a:t>, </a:t>
            </a:r>
            <a:r>
              <a:rPr lang="en-US" sz="2200" dirty="0" err="1" smtClean="0"/>
              <a:t>npr</a:t>
            </a:r>
            <a:r>
              <a:rPr lang="en-US" sz="2200" dirty="0" smtClean="0"/>
              <a:t>. UTP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koaksijalni</a:t>
            </a:r>
            <a:r>
              <a:rPr lang="en-US" sz="2200" dirty="0" smtClean="0"/>
              <a:t> </a:t>
            </a:r>
            <a:r>
              <a:rPr lang="en-US" sz="2200" dirty="0" err="1" smtClean="0"/>
              <a:t>kabl</a:t>
            </a:r>
            <a:r>
              <a:rPr lang="en-US" sz="2200" dirty="0" smtClean="0"/>
              <a:t>.</a:t>
            </a:r>
          </a:p>
          <a:p>
            <a:r>
              <a:rPr lang="sr-Latn-RS" sz="2200" dirty="0" smtClean="0"/>
              <a:t>Bridž je koristan u malim mrežama, ali problem je što </a:t>
            </a:r>
            <a:r>
              <a:rPr lang="en-US" sz="2200" dirty="0" smtClean="0"/>
              <a:t>se </a:t>
            </a:r>
            <a:r>
              <a:rPr lang="sr-Latn-RS" sz="2200" dirty="0" smtClean="0"/>
              <a:t>n</a:t>
            </a:r>
            <a:r>
              <a:rPr lang="en-US" sz="2200" dirty="0" smtClean="0"/>
              <a:t>a </a:t>
            </a:r>
            <a:r>
              <a:rPr lang="sr-Latn-RS" sz="2200" dirty="0" smtClean="0"/>
              <a:t>njima ne može kreirati internet konekcija</a:t>
            </a:r>
            <a:r>
              <a:rPr lang="en-US" sz="2200" dirty="0" smtClean="0"/>
              <a:t>(</a:t>
            </a:r>
            <a:r>
              <a:rPr lang="en-US" sz="2200" dirty="0" err="1" smtClean="0"/>
              <a:t>za</a:t>
            </a:r>
            <a:r>
              <a:rPr lang="en-US" sz="2200" dirty="0" smtClean="0"/>
              <a:t> to </a:t>
            </a:r>
            <a:r>
              <a:rPr lang="en-US" sz="2200" dirty="0" err="1" smtClean="0"/>
              <a:t>su</a:t>
            </a:r>
            <a:r>
              <a:rPr lang="en-US" sz="2200" dirty="0" smtClean="0"/>
              <a:t> </a:t>
            </a:r>
            <a:r>
              <a:rPr lang="en-US" sz="2200" dirty="0" err="1" smtClean="0"/>
              <a:t>potrebne</a:t>
            </a:r>
            <a:r>
              <a:rPr lang="en-US" sz="2200" dirty="0" smtClean="0"/>
              <a:t> IP </a:t>
            </a:r>
            <a:r>
              <a:rPr lang="en-US" sz="2200" dirty="0" err="1" smtClean="0"/>
              <a:t>adrese</a:t>
            </a:r>
            <a:r>
              <a:rPr lang="en-US" sz="2200" dirty="0" smtClean="0"/>
              <a:t>).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1708" y="4643446"/>
            <a:ext cx="4442292" cy="22145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Svič (Switch)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7858180" cy="500066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/>
              <a:t>Komutator</a:t>
            </a:r>
            <a:r>
              <a:rPr lang="en-US" sz="2400" dirty="0" smtClean="0"/>
              <a:t> </a:t>
            </a:r>
            <a:r>
              <a:rPr lang="en-US" sz="2400" dirty="0" err="1" smtClean="0"/>
              <a:t>paketa</a:t>
            </a:r>
            <a:endParaRPr lang="en-US" sz="2400" dirty="0" smtClean="0"/>
          </a:p>
          <a:p>
            <a:r>
              <a:rPr lang="sr-Latn-RS" sz="2400" b="1" dirty="0" smtClean="0"/>
              <a:t>Svič (komutator, skretnica) </a:t>
            </a:r>
            <a:r>
              <a:rPr lang="sr-Latn-RS" sz="2400" i="1" dirty="0" smtClean="0"/>
              <a:t>(Switch) </a:t>
            </a:r>
            <a:endParaRPr lang="en-US" sz="2400" i="1" dirty="0" smtClean="0"/>
          </a:p>
          <a:p>
            <a:r>
              <a:rPr lang="en-US" sz="2400" dirty="0" err="1" smtClean="0"/>
              <a:t>Upisuje</a:t>
            </a:r>
            <a:r>
              <a:rPr lang="en-US" sz="2400" dirty="0" smtClean="0"/>
              <a:t> MAC </a:t>
            </a:r>
            <a:r>
              <a:rPr lang="en-US" sz="2400" dirty="0" err="1" smtClean="0"/>
              <a:t>adrese</a:t>
            </a:r>
            <a:r>
              <a:rPr lang="en-US" sz="2400" dirty="0" smtClean="0"/>
              <a:t> u </a:t>
            </a:r>
            <a:r>
              <a:rPr lang="en-US" sz="2400" dirty="0" err="1" smtClean="0"/>
              <a:t>odgovarajucu</a:t>
            </a:r>
            <a:r>
              <a:rPr lang="en-US" sz="2400" dirty="0" smtClean="0"/>
              <a:t> </a:t>
            </a:r>
            <a:r>
              <a:rPr lang="en-US" sz="2400" dirty="0" err="1" smtClean="0"/>
              <a:t>tabelu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formira</a:t>
            </a:r>
            <a:r>
              <a:rPr lang="en-US" sz="2400" dirty="0" smtClean="0"/>
              <a:t> </a:t>
            </a:r>
            <a:r>
              <a:rPr lang="en-US" sz="2400" dirty="0" err="1" smtClean="0"/>
              <a:t>tabelu</a:t>
            </a:r>
            <a:r>
              <a:rPr lang="en-US" sz="2400" dirty="0" smtClean="0"/>
              <a:t> MAC </a:t>
            </a:r>
            <a:r>
              <a:rPr lang="en-US" sz="2400" dirty="0" err="1" smtClean="0"/>
              <a:t>adresa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Njegova</a:t>
            </a:r>
            <a:r>
              <a:rPr lang="en-US" sz="2400" dirty="0" smtClean="0"/>
              <a:t> u</a:t>
            </a:r>
            <a:r>
              <a:rPr lang="sr-Latn-RS" sz="2400" dirty="0" smtClean="0"/>
              <a:t>loga je da </a:t>
            </a:r>
            <a:r>
              <a:rPr lang="sr-Latn-RS" sz="2400" dirty="0" smtClean="0">
                <a:solidFill>
                  <a:srgbClr val="FF0000"/>
                </a:solidFill>
              </a:rPr>
              <a:t>reguliše saobraćaj </a:t>
            </a:r>
            <a:r>
              <a:rPr lang="en-US" sz="2400" dirty="0" smtClean="0">
                <a:solidFill>
                  <a:srgbClr val="FF0000"/>
                </a:solidFill>
              </a:rPr>
              <a:t>u</a:t>
            </a:r>
            <a:r>
              <a:rPr lang="sr-Latn-RS" sz="2400" dirty="0" smtClean="0">
                <a:solidFill>
                  <a:srgbClr val="FF0000"/>
                </a:solidFill>
              </a:rPr>
              <a:t> mreži</a:t>
            </a:r>
            <a:r>
              <a:rPr lang="en-US" sz="2400" dirty="0" smtClean="0"/>
              <a:t>-</a:t>
            </a:r>
            <a:r>
              <a:rPr lang="en-US" sz="2400" dirty="0" err="1" smtClean="0"/>
              <a:t>imaju</a:t>
            </a:r>
            <a:r>
              <a:rPr lang="en-US" sz="2400" dirty="0" smtClean="0"/>
              <a:t> </a:t>
            </a:r>
            <a:r>
              <a:rPr lang="en-US" sz="2400" dirty="0" err="1" smtClean="0"/>
              <a:t>mogunost</a:t>
            </a:r>
            <a:r>
              <a:rPr lang="en-US" sz="2400" dirty="0" smtClean="0"/>
              <a:t> </a:t>
            </a:r>
            <a:r>
              <a:rPr lang="en-US" sz="2400" dirty="0" err="1" smtClean="0"/>
              <a:t>donošenja</a:t>
            </a:r>
            <a:r>
              <a:rPr lang="en-US" sz="2400" dirty="0" smtClean="0"/>
              <a:t> „</a:t>
            </a:r>
            <a:r>
              <a:rPr lang="en-US" sz="2400" dirty="0" err="1" smtClean="0"/>
              <a:t>pametnih“odluka</a:t>
            </a:r>
            <a:r>
              <a:rPr lang="en-US" sz="2400" dirty="0" smtClean="0"/>
              <a:t> o </a:t>
            </a:r>
            <a:r>
              <a:rPr lang="en-US" sz="2400" dirty="0" err="1" smtClean="0"/>
              <a:t>rukovanju</a:t>
            </a:r>
            <a:r>
              <a:rPr lang="en-US" sz="2400" dirty="0" smtClean="0"/>
              <a:t> </a:t>
            </a:r>
            <a:r>
              <a:rPr lang="en-US" sz="2400" dirty="0" err="1" smtClean="0"/>
              <a:t>paketima</a:t>
            </a:r>
            <a:r>
              <a:rPr lang="en-US" sz="2400" dirty="0" smtClean="0"/>
              <a:t> </a:t>
            </a:r>
            <a:r>
              <a:rPr lang="en-US" sz="2400" dirty="0" err="1" smtClean="0"/>
              <a:t>podataka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osnovu</a:t>
            </a:r>
            <a:r>
              <a:rPr lang="en-US" sz="2400" dirty="0" smtClean="0"/>
              <a:t> </a:t>
            </a:r>
            <a:r>
              <a:rPr lang="en-US" sz="2400" dirty="0" err="1" smtClean="0"/>
              <a:t>izvorišnih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odredišnih</a:t>
            </a:r>
            <a:r>
              <a:rPr lang="en-US" sz="2400" dirty="0" smtClean="0"/>
              <a:t> MAC </a:t>
            </a:r>
            <a:r>
              <a:rPr lang="en-US" sz="2400" dirty="0" err="1" smtClean="0"/>
              <a:t>adresa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en-US" sz="2400" dirty="0" err="1" smtClean="0"/>
              <a:t>radi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en-US" sz="2400" dirty="0" smtClean="0"/>
              <a:t>Oni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/>
              <a:t>jednog</a:t>
            </a:r>
            <a:r>
              <a:rPr lang="en-US" sz="2400" dirty="0"/>
              <a:t> porta </a:t>
            </a:r>
            <a:r>
              <a:rPr lang="en-US" sz="2400" dirty="0" err="1"/>
              <a:t>primaju</a:t>
            </a:r>
            <a:r>
              <a:rPr lang="en-US" sz="2400" dirty="0"/>
              <a:t> </a:t>
            </a:r>
            <a:r>
              <a:rPr lang="en-US" sz="2400" dirty="0" err="1"/>
              <a:t>pakete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njih</a:t>
            </a:r>
            <a:r>
              <a:rPr lang="en-US" sz="2400" dirty="0"/>
              <a:t> </a:t>
            </a:r>
            <a:r>
              <a:rPr lang="en-US" sz="2400" dirty="0" err="1" smtClean="0"/>
              <a:t>ocitavaju</a:t>
            </a:r>
            <a:r>
              <a:rPr lang="en-US" sz="2400" dirty="0" smtClean="0"/>
              <a:t> </a:t>
            </a:r>
            <a:r>
              <a:rPr lang="en-US" sz="2400" dirty="0" err="1"/>
              <a:t>informacije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zaglavlja</a:t>
            </a:r>
            <a:r>
              <a:rPr lang="en-US" sz="2400" dirty="0"/>
              <a:t> (</a:t>
            </a:r>
            <a:r>
              <a:rPr lang="en-US" sz="2400" dirty="0" err="1" smtClean="0"/>
              <a:t>odakle</a:t>
            </a:r>
            <a:r>
              <a:rPr lang="en-US" sz="2400" dirty="0"/>
              <a:t> </a:t>
            </a:r>
            <a:r>
              <a:rPr lang="en-US" sz="2400" dirty="0" err="1" smtClean="0"/>
              <a:t>paket</a:t>
            </a:r>
            <a:r>
              <a:rPr lang="en-US" sz="2400" dirty="0" smtClean="0"/>
              <a:t> </a:t>
            </a:r>
            <a:r>
              <a:rPr lang="en-US" sz="2400" dirty="0" err="1" smtClean="0"/>
              <a:t>potice</a:t>
            </a:r>
            <a:r>
              <a:rPr lang="en-US" sz="2400" dirty="0" smtClean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kome</a:t>
            </a:r>
            <a:r>
              <a:rPr lang="en-US" sz="2400" dirty="0"/>
              <a:t> je </a:t>
            </a:r>
            <a:r>
              <a:rPr lang="en-US" sz="2400" dirty="0" err="1" smtClean="0"/>
              <a:t>upucen</a:t>
            </a:r>
            <a:r>
              <a:rPr lang="en-US" sz="2400" dirty="0"/>
              <a:t>). Na </a:t>
            </a:r>
            <a:r>
              <a:rPr lang="en-US" sz="2400" dirty="0" err="1"/>
              <a:t>osnovu</a:t>
            </a:r>
            <a:r>
              <a:rPr lang="en-US" sz="2400" dirty="0"/>
              <a:t> toga switch </a:t>
            </a:r>
            <a:r>
              <a:rPr lang="en-US" sz="2400" dirty="0" err="1" smtClean="0"/>
              <a:t>prosledjuje</a:t>
            </a:r>
            <a:r>
              <a:rPr lang="en-US" sz="2400" dirty="0" smtClean="0"/>
              <a:t> </a:t>
            </a:r>
            <a:r>
              <a:rPr lang="en-US" sz="2400" dirty="0" err="1" smtClean="0"/>
              <a:t>paket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/>
              <a:t>port </a:t>
            </a:r>
            <a:r>
              <a:rPr lang="en-US" sz="2400" dirty="0" err="1" smtClean="0"/>
              <a:t>prema</a:t>
            </a:r>
            <a:r>
              <a:rPr lang="en-US" sz="2400" dirty="0"/>
              <a:t> </a:t>
            </a:r>
            <a:r>
              <a:rPr lang="en-US" sz="2400" dirty="0" err="1" smtClean="0"/>
              <a:t>odredišnom</a:t>
            </a:r>
            <a:r>
              <a:rPr lang="en-US" sz="2400" dirty="0" smtClean="0"/>
              <a:t> </a:t>
            </a:r>
            <a:r>
              <a:rPr lang="en-US" sz="2400" dirty="0" err="1" smtClean="0"/>
              <a:t>uredjaju</a:t>
            </a:r>
            <a:r>
              <a:rPr lang="en-US" sz="2400" dirty="0" smtClean="0"/>
              <a:t>(ne </a:t>
            </a:r>
            <a:r>
              <a:rPr lang="en-US" sz="2400" dirty="0" err="1" smtClean="0"/>
              <a:t>svima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err="1"/>
              <a:t>Ako</a:t>
            </a:r>
            <a:r>
              <a:rPr lang="en-US" sz="2400" dirty="0"/>
              <a:t> je </a:t>
            </a:r>
            <a:r>
              <a:rPr lang="en-US" sz="2400" dirty="0" err="1"/>
              <a:t>odredišni</a:t>
            </a:r>
            <a:r>
              <a:rPr lang="en-US" sz="2400" dirty="0"/>
              <a:t> </a:t>
            </a:r>
            <a:r>
              <a:rPr lang="en-US" sz="2400" dirty="0" err="1" smtClean="0"/>
              <a:t>prikljuak</a:t>
            </a:r>
            <a:r>
              <a:rPr lang="en-US" sz="2400" dirty="0" smtClean="0"/>
              <a:t> </a:t>
            </a:r>
            <a:r>
              <a:rPr lang="en-US" sz="2400" dirty="0" err="1" smtClean="0"/>
              <a:t>svica</a:t>
            </a:r>
            <a:r>
              <a:rPr lang="en-US" sz="2400" dirty="0" smtClean="0"/>
              <a:t> </a:t>
            </a:r>
            <a:r>
              <a:rPr lang="en-US" sz="2400" dirty="0" err="1"/>
              <a:t>zauzet</a:t>
            </a:r>
            <a:r>
              <a:rPr lang="en-US" sz="2400" dirty="0"/>
              <a:t>, </a:t>
            </a:r>
            <a:r>
              <a:rPr lang="en-US" sz="2400" dirty="0" err="1"/>
              <a:t>podaci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njemu</a:t>
            </a:r>
            <a:r>
              <a:rPr lang="en-US" sz="2400" dirty="0"/>
              <a:t> </a:t>
            </a:r>
            <a:r>
              <a:rPr lang="en-US" sz="2400" dirty="0" err="1"/>
              <a:t>namjenjeni</a:t>
            </a:r>
            <a:r>
              <a:rPr lang="en-US" sz="2400" dirty="0"/>
              <a:t> </a:t>
            </a:r>
            <a:r>
              <a:rPr lang="en-US" sz="2400" dirty="0" smtClean="0"/>
              <a:t>bice </a:t>
            </a:r>
            <a:r>
              <a:rPr lang="en-US" sz="2400" dirty="0" err="1" smtClean="0"/>
              <a:t>smešteni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 smtClean="0"/>
              <a:t>bafer</a:t>
            </a:r>
            <a:r>
              <a:rPr lang="en-US" sz="2400" dirty="0" smtClean="0"/>
              <a:t>(red </a:t>
            </a:r>
            <a:r>
              <a:rPr lang="en-US" sz="2400" dirty="0" err="1" smtClean="0"/>
              <a:t>cekanja</a:t>
            </a:r>
            <a:r>
              <a:rPr lang="en-US" sz="2400" dirty="0"/>
              <a:t>)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prosledjeni</a:t>
            </a:r>
            <a:r>
              <a:rPr lang="en-US" sz="2400" dirty="0" smtClean="0"/>
              <a:t>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kad</a:t>
            </a:r>
            <a:r>
              <a:rPr lang="en-US" sz="2400" dirty="0"/>
              <a:t> </a:t>
            </a:r>
            <a:r>
              <a:rPr lang="en-US" sz="2400" dirty="0" err="1" smtClean="0"/>
              <a:t>prikljucak</a:t>
            </a:r>
            <a:r>
              <a:rPr lang="en-US" sz="2400" dirty="0" smtClean="0"/>
              <a:t> </a:t>
            </a:r>
            <a:r>
              <a:rPr lang="en-US" sz="2400" dirty="0" err="1"/>
              <a:t>postane</a:t>
            </a:r>
            <a:r>
              <a:rPr lang="en-US" sz="2400" dirty="0"/>
              <a:t> </a:t>
            </a:r>
            <a:r>
              <a:rPr lang="en-US" sz="2400" dirty="0" err="1"/>
              <a:t>slobodan</a:t>
            </a:r>
            <a:r>
              <a:rPr lang="en-US" sz="2400" dirty="0" smtClean="0"/>
              <a:t>.</a:t>
            </a:r>
            <a:endParaRPr lang="en-US" dirty="0" smtClean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461" y="0"/>
            <a:ext cx="432261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6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511504" cy="5715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Switch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8215338" cy="4357718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sr-Latn-RS" sz="2500" dirty="0"/>
              <a:t>Razlika u odnosu na hab, iako isto izgle</a:t>
            </a:r>
            <a:r>
              <a:rPr lang="en-US" sz="2500" dirty="0"/>
              <a:t>d</a:t>
            </a:r>
            <a:r>
              <a:rPr lang="sr-Latn-RS" sz="2500" dirty="0"/>
              <a:t>aju, jeste da svič vodi računa o tome koji podatak kom računaru ili mrežnom uređaju prosleđuje. </a:t>
            </a:r>
            <a:endParaRPr lang="en-US" sz="2500" dirty="0" smtClean="0"/>
          </a:p>
          <a:p>
            <a:r>
              <a:rPr lang="sr-Latn-RS" sz="2500" dirty="0" smtClean="0"/>
              <a:t>Svič </a:t>
            </a:r>
            <a:r>
              <a:rPr lang="sr-Latn-RS" sz="2500" dirty="0"/>
              <a:t>je u stanju da razlikuje uređaje koji su povezani na njega.</a:t>
            </a:r>
            <a:endParaRPr lang="en-US" sz="2500" dirty="0"/>
          </a:p>
          <a:p>
            <a:r>
              <a:rPr lang="en-US" sz="2500" dirty="0" err="1"/>
              <a:t>I</a:t>
            </a:r>
            <a:r>
              <a:rPr lang="en-US" sz="2500" dirty="0" err="1" smtClean="0"/>
              <a:t>maju</a:t>
            </a:r>
            <a:r>
              <a:rPr lang="en-US" sz="2500" dirty="0" smtClean="0"/>
              <a:t> </a:t>
            </a:r>
            <a:r>
              <a:rPr lang="en-US" sz="2500" dirty="0" err="1"/>
              <a:t>sposobnost</a:t>
            </a:r>
            <a:r>
              <a:rPr lang="en-US" sz="2500" dirty="0"/>
              <a:t> da </a:t>
            </a:r>
            <a:r>
              <a:rPr lang="en-US" sz="2500" dirty="0" err="1"/>
              <a:t>uklone</a:t>
            </a:r>
            <a:r>
              <a:rPr lang="en-US" sz="2500" dirty="0"/>
              <a:t> problem </a:t>
            </a:r>
            <a:r>
              <a:rPr lang="en-US" sz="2500" b="1" dirty="0" err="1" smtClean="0">
                <a:solidFill>
                  <a:srgbClr val="FF0000"/>
                </a:solidFill>
              </a:rPr>
              <a:t>kolizije</a:t>
            </a:r>
            <a:r>
              <a:rPr lang="en-US" sz="2500" dirty="0" smtClean="0"/>
              <a:t> </a:t>
            </a:r>
            <a:r>
              <a:rPr lang="en-US" sz="2500" dirty="0" err="1"/>
              <a:t>podataka</a:t>
            </a:r>
            <a:r>
              <a:rPr lang="en-US" sz="2500" dirty="0"/>
              <a:t> </a:t>
            </a:r>
            <a:r>
              <a:rPr lang="en-US" sz="2500" dirty="0" err="1"/>
              <a:t>koji</a:t>
            </a:r>
            <a:r>
              <a:rPr lang="en-US" sz="2500" dirty="0"/>
              <a:t> se </a:t>
            </a:r>
            <a:r>
              <a:rPr lang="en-US" sz="2500" dirty="0" err="1"/>
              <a:t>javlja</a:t>
            </a:r>
            <a:r>
              <a:rPr lang="en-US" sz="2500" dirty="0"/>
              <a:t> </a:t>
            </a:r>
            <a:r>
              <a:rPr lang="en-US" sz="2500" dirty="0" err="1"/>
              <a:t>kod</a:t>
            </a:r>
            <a:r>
              <a:rPr lang="en-US" sz="2500" dirty="0"/>
              <a:t> </a:t>
            </a:r>
            <a:r>
              <a:rPr lang="en-US" sz="2500" dirty="0" err="1" smtClean="0"/>
              <a:t>hubova</a:t>
            </a:r>
            <a:r>
              <a:rPr lang="en-US" sz="2500" dirty="0" smtClean="0"/>
              <a:t>.</a:t>
            </a:r>
          </a:p>
          <a:p>
            <a:endParaRPr lang="en-US" sz="2500" dirty="0" smtClean="0"/>
          </a:p>
          <a:p>
            <a:r>
              <a:rPr lang="en-US" sz="2500" dirty="0" smtClean="0"/>
              <a:t>Switch </a:t>
            </a:r>
            <a:r>
              <a:rPr lang="en-US" sz="2500" dirty="0" err="1"/>
              <a:t>ima</a:t>
            </a:r>
            <a:r>
              <a:rPr lang="en-US" sz="2500" dirty="0"/>
              <a:t> </a:t>
            </a:r>
            <a:r>
              <a:rPr lang="en-US" sz="2500" dirty="0" err="1"/>
              <a:t>portove</a:t>
            </a:r>
            <a:r>
              <a:rPr lang="en-US" sz="2500" dirty="0"/>
              <a:t> (</a:t>
            </a:r>
            <a:r>
              <a:rPr lang="en-US" sz="2500" dirty="0" err="1"/>
              <a:t>sa</a:t>
            </a:r>
            <a:r>
              <a:rPr lang="en-US" sz="2500" dirty="0"/>
              <a:t> RJ-45 </a:t>
            </a:r>
            <a:r>
              <a:rPr lang="en-US" sz="2500" dirty="0" err="1"/>
              <a:t>konektorima</a:t>
            </a:r>
            <a:r>
              <a:rPr lang="en-US" sz="2500" dirty="0"/>
              <a:t>) </a:t>
            </a:r>
            <a:r>
              <a:rPr lang="en-US" sz="2500" dirty="0" err="1"/>
              <a:t>koji</a:t>
            </a:r>
            <a:r>
              <a:rPr lang="en-US" sz="2500" dirty="0"/>
              <a:t> se </a:t>
            </a:r>
            <a:r>
              <a:rPr lang="en-US" sz="2500" dirty="0" err="1"/>
              <a:t>automatski</a:t>
            </a:r>
            <a:r>
              <a:rPr lang="en-US" sz="2500" dirty="0"/>
              <a:t> </a:t>
            </a:r>
            <a:r>
              <a:rPr lang="en-US" sz="2500" dirty="0" err="1"/>
              <a:t>podešavaju</a:t>
            </a:r>
            <a:r>
              <a:rPr lang="en-US" sz="2500" dirty="0"/>
              <a:t> </a:t>
            </a:r>
            <a:r>
              <a:rPr lang="en-US" sz="2500" dirty="0" err="1"/>
              <a:t>na</a:t>
            </a:r>
            <a:r>
              <a:rPr lang="en-US" sz="2500" dirty="0"/>
              <a:t> </a:t>
            </a:r>
            <a:r>
              <a:rPr lang="en-US" sz="2500" dirty="0" err="1" smtClean="0"/>
              <a:t>odgovarajucu</a:t>
            </a:r>
            <a:r>
              <a:rPr lang="en-US" sz="2500" dirty="0" smtClean="0"/>
              <a:t> </a:t>
            </a:r>
            <a:r>
              <a:rPr lang="pl-PL" sz="2500" dirty="0" smtClean="0"/>
              <a:t>brzinu </a:t>
            </a:r>
            <a:r>
              <a:rPr lang="pl-PL" sz="2500" dirty="0"/>
              <a:t>(10 ili 100 Mb/s</a:t>
            </a:r>
            <a:r>
              <a:rPr lang="pl-PL" sz="2500" dirty="0" smtClean="0"/>
              <a:t>).</a:t>
            </a:r>
            <a:endParaRPr lang="en-US" sz="2500" dirty="0" smtClean="0"/>
          </a:p>
          <a:p>
            <a:endParaRPr lang="en-US" sz="2500" dirty="0" smtClean="0"/>
          </a:p>
          <a:p>
            <a:r>
              <a:rPr lang="en-US" sz="2800" dirty="0" err="1" smtClean="0"/>
              <a:t>Broj</a:t>
            </a:r>
            <a:r>
              <a:rPr lang="en-US" sz="2800" dirty="0" smtClean="0"/>
              <a:t> </a:t>
            </a:r>
            <a:r>
              <a:rPr lang="en-US" sz="2800" dirty="0" err="1" smtClean="0"/>
              <a:t>portova</a:t>
            </a:r>
            <a:r>
              <a:rPr lang="en-US" sz="2800" dirty="0" smtClean="0"/>
              <a:t> 8,16,24,48</a:t>
            </a:r>
            <a:endParaRPr lang="vi-VN" sz="2800" dirty="0" smtClean="0"/>
          </a:p>
          <a:p>
            <a:endParaRPr lang="en-US" sz="2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42" y="5214950"/>
            <a:ext cx="5562128" cy="16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22864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Switch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8143900" cy="5715016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Moguće je sve računare povezati na svič, a i svič na svič te tako proširiti mrežu. </a:t>
            </a:r>
            <a:endParaRPr lang="en-US" sz="2400" dirty="0" smtClean="0"/>
          </a:p>
          <a:p>
            <a:endParaRPr lang="vi-VN" sz="23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1053" t="58553" r="48059" b="11771"/>
          <a:stretch/>
        </p:blipFill>
        <p:spPr bwMode="auto">
          <a:xfrm>
            <a:off x="1071538" y="2500306"/>
            <a:ext cx="6286544" cy="3143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559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6000760" cy="722864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rgbClr val="0070C0"/>
                </a:solidFill>
              </a:rPr>
              <a:t>Ruter (Router)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6"/>
            <a:ext cx="7858148" cy="6143644"/>
          </a:xfrm>
        </p:spPr>
        <p:txBody>
          <a:bodyPr>
            <a:normAutofit/>
          </a:bodyPr>
          <a:lstStyle/>
          <a:p>
            <a:r>
              <a:rPr lang="sr-Latn-RS" sz="2300" b="1" dirty="0" smtClean="0"/>
              <a:t>Ruter </a:t>
            </a:r>
            <a:r>
              <a:rPr lang="sr-Latn-RS" sz="2300" i="1" dirty="0" smtClean="0"/>
              <a:t>(Router) </a:t>
            </a:r>
            <a:r>
              <a:rPr lang="sr-Latn-RS" sz="2300" dirty="0" smtClean="0"/>
              <a:t>predstavlja najsavršenije rešenje na mreži. </a:t>
            </a:r>
            <a:endParaRPr lang="en-US" sz="2300" dirty="0" smtClean="0"/>
          </a:p>
          <a:p>
            <a:r>
              <a:rPr lang="sr-Latn-RS" sz="2300" dirty="0" smtClean="0"/>
              <a:t>On povezuje uređaje u različitim zgradama, gradovima i kontinentima. Može povezati n</a:t>
            </a:r>
            <a:r>
              <a:rPr lang="en-US" sz="2300" dirty="0" smtClean="0"/>
              <a:t>p</a:t>
            </a:r>
            <a:r>
              <a:rPr lang="sr-Latn-RS" sz="2300" dirty="0" smtClean="0"/>
              <a:t>r. dva predstavništva firme u dva grada preko telefonske iznajmljene linije, bežične veze ili bilo koje druge veze.</a:t>
            </a:r>
            <a:endParaRPr lang="en-US" sz="2300" dirty="0" smtClean="0"/>
          </a:p>
          <a:p>
            <a:r>
              <a:rPr lang="en-US" sz="2300" b="1" dirty="0" err="1"/>
              <a:t>Ruter</a:t>
            </a:r>
            <a:r>
              <a:rPr lang="en-US" sz="2300" b="1" dirty="0"/>
              <a:t> </a:t>
            </a:r>
            <a:r>
              <a:rPr lang="en-US" sz="2300" b="1" dirty="0" smtClean="0"/>
              <a:t>je </a:t>
            </a:r>
            <a:r>
              <a:rPr lang="en-US" sz="2300" b="1" dirty="0" err="1" smtClean="0"/>
              <a:t>uredjaj</a:t>
            </a:r>
            <a:r>
              <a:rPr lang="en-US" sz="2300" b="1" dirty="0" smtClean="0"/>
              <a:t> </a:t>
            </a:r>
            <a:r>
              <a:rPr lang="en-US" sz="2300" b="1" dirty="0" err="1"/>
              <a:t>koji</a:t>
            </a:r>
            <a:r>
              <a:rPr lang="en-US" sz="2300" b="1" dirty="0"/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povezuje</a:t>
            </a:r>
            <a:r>
              <a:rPr lang="en-US" sz="2300" b="1" dirty="0"/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mreže</a:t>
            </a:r>
            <a:r>
              <a:rPr lang="en-US" sz="2300" b="1" dirty="0"/>
              <a:t> </a:t>
            </a:r>
            <a:r>
              <a:rPr lang="en-US" sz="2300" b="1" dirty="0" err="1"/>
              <a:t>i</a:t>
            </a:r>
            <a:r>
              <a:rPr lang="en-US" sz="2300" b="1" dirty="0"/>
              <a:t> </a:t>
            </a:r>
            <a:r>
              <a:rPr lang="en-US" sz="2300" b="1" dirty="0" err="1"/>
              <a:t>pri</a:t>
            </a:r>
            <a:r>
              <a:rPr lang="en-US" sz="2300" b="1" dirty="0"/>
              <a:t> tome </a:t>
            </a:r>
            <a:r>
              <a:rPr lang="en-US" sz="2300" b="1" dirty="0" err="1" smtClean="0"/>
              <a:t>odlucuje</a:t>
            </a:r>
            <a:r>
              <a:rPr lang="en-US" sz="2300" b="1" dirty="0" smtClean="0"/>
              <a:t> </a:t>
            </a:r>
            <a:r>
              <a:rPr lang="en-US" sz="2300" b="1" dirty="0" err="1"/>
              <a:t>koja</a:t>
            </a:r>
            <a:r>
              <a:rPr lang="en-US" sz="2300" b="1" dirty="0"/>
              <a:t> je </a:t>
            </a:r>
            <a:r>
              <a:rPr lang="en-US" sz="2300" b="1" dirty="0" err="1" smtClean="0"/>
              <a:t>najbolja</a:t>
            </a:r>
            <a:r>
              <a:rPr lang="en-US" sz="2300" b="1" dirty="0"/>
              <a:t> </a:t>
            </a:r>
            <a:r>
              <a:rPr lang="pt-BR" sz="2300" b="1" dirty="0" smtClean="0"/>
              <a:t>putanja </a:t>
            </a:r>
            <a:r>
              <a:rPr lang="pt-BR" sz="2300" b="1" dirty="0"/>
              <a:t>kojom </a:t>
            </a:r>
            <a:r>
              <a:rPr lang="pt-BR" sz="2300" b="1" dirty="0" smtClean="0"/>
              <a:t>ce </a:t>
            </a:r>
            <a:r>
              <a:rPr lang="pt-BR" sz="2300" b="1" dirty="0"/>
              <a:t>da pošalje </a:t>
            </a:r>
            <a:r>
              <a:rPr lang="pt-BR" sz="2300" b="1" dirty="0" smtClean="0"/>
              <a:t>podatke(rutiranje)</a:t>
            </a:r>
          </a:p>
          <a:p>
            <a:r>
              <a:rPr lang="pt-BR" sz="2300" b="1" dirty="0" smtClean="0">
                <a:solidFill>
                  <a:srgbClr val="FF0000"/>
                </a:solidFill>
              </a:rPr>
              <a:t>Rutiranje</a:t>
            </a:r>
            <a:r>
              <a:rPr lang="pt-BR" sz="2300" b="1" dirty="0" smtClean="0"/>
              <a:t>-usmeravanje paketa,odredjivanje ruta(putanja)</a:t>
            </a:r>
            <a:endParaRPr lang="sr-Latn-RS" sz="2300" b="1" dirty="0" smtClean="0"/>
          </a:p>
        </p:txBody>
      </p:sp>
      <p:pic>
        <p:nvPicPr>
          <p:cNvPr id="4099" name="Picture 3" descr="C:\Users\pc\Desktop\rou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559274"/>
            <a:ext cx="3071794" cy="2298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79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0070C0"/>
                </a:solidFill>
              </a:rPr>
              <a:t>Ruter (Router)</a:t>
            </a:r>
            <a:endParaRPr lang="en-US" dirty="0"/>
          </a:p>
        </p:txBody>
      </p:sp>
      <p:pic>
        <p:nvPicPr>
          <p:cNvPr id="5122" name="Picture 2" descr="C:\Users\pc\Desktop\router-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2803"/>
            <a:ext cx="8133683" cy="4575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sr-Latn-RS" dirty="0" smtClean="0">
                <a:solidFill>
                  <a:srgbClr val="0070C0"/>
                </a:solidFill>
              </a:rPr>
              <a:t>Ruter (Router)</a:t>
            </a:r>
            <a:endParaRPr lang="en-US" dirty="0"/>
          </a:p>
        </p:txBody>
      </p:sp>
      <p:pic>
        <p:nvPicPr>
          <p:cNvPr id="6146" name="Picture 2" descr="C:\Users\pc\Desktop\How-routers-route-packets-from-the-source-to-the-destin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8014984" cy="4628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22864"/>
          </a:xfrm>
        </p:spPr>
        <p:txBody>
          <a:bodyPr>
            <a:normAutofit/>
          </a:bodyPr>
          <a:lstStyle/>
          <a:p>
            <a:r>
              <a:rPr lang="sr-Latn-RS" dirty="0" smtClean="0"/>
              <a:t>Mrežni uređaji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143900" cy="5791200"/>
          </a:xfrm>
        </p:spPr>
        <p:txBody>
          <a:bodyPr>
            <a:normAutofit/>
          </a:bodyPr>
          <a:lstStyle/>
          <a:p>
            <a:r>
              <a:rPr lang="sr-Latn-RS" dirty="0" smtClean="0"/>
              <a:t>Mrežni uređaji čine </a:t>
            </a:r>
            <a:r>
              <a:rPr lang="sr-Latn-RS" b="1" dirty="0" smtClean="0"/>
              <a:t>aktivne komponente </a:t>
            </a:r>
            <a:r>
              <a:rPr lang="sr-Latn-RS" dirty="0" smtClean="0"/>
              <a:t>računarskih mreža, a naj</a:t>
            </a:r>
            <a:r>
              <a:rPr lang="en-US" dirty="0" err="1" smtClean="0"/>
              <a:t>bitniji</a:t>
            </a:r>
            <a:r>
              <a:rPr lang="en-US" dirty="0" smtClean="0"/>
              <a:t> </a:t>
            </a:r>
            <a:r>
              <a:rPr lang="sr-Latn-RS" dirty="0" smtClean="0"/>
              <a:t>su:</a:t>
            </a:r>
          </a:p>
          <a:p>
            <a:pPr lvl="1"/>
            <a:r>
              <a:rPr lang="sr-Latn-RS" b="1" dirty="0" smtClean="0">
                <a:solidFill>
                  <a:srgbClr val="FF0000"/>
                </a:solidFill>
              </a:rPr>
              <a:t>Ripiter </a:t>
            </a:r>
            <a:r>
              <a:rPr lang="sr-Latn-RS" i="1" dirty="0" smtClean="0">
                <a:solidFill>
                  <a:srgbClr val="FF0000"/>
                </a:solidFill>
              </a:rPr>
              <a:t>(Repeater)</a:t>
            </a:r>
            <a:endParaRPr lang="sr-Latn-RS" dirty="0" smtClean="0">
              <a:solidFill>
                <a:srgbClr val="FF0000"/>
              </a:solidFill>
            </a:endParaRPr>
          </a:p>
          <a:p>
            <a:pPr lvl="1"/>
            <a:r>
              <a:rPr lang="sr-Latn-RS" b="1" dirty="0" smtClean="0">
                <a:solidFill>
                  <a:srgbClr val="FF0000"/>
                </a:solidFill>
              </a:rPr>
              <a:t>Hab </a:t>
            </a:r>
            <a:r>
              <a:rPr lang="sr-Latn-RS" i="1" dirty="0" smtClean="0">
                <a:solidFill>
                  <a:srgbClr val="FF0000"/>
                </a:solidFill>
              </a:rPr>
              <a:t>(Hub)</a:t>
            </a:r>
            <a:endParaRPr lang="sr-Latn-RS" dirty="0" smtClean="0">
              <a:solidFill>
                <a:srgbClr val="FF0000"/>
              </a:solidFill>
            </a:endParaRPr>
          </a:p>
          <a:p>
            <a:pPr lvl="1"/>
            <a:r>
              <a:rPr lang="sr-Latn-RS" b="1" dirty="0" smtClean="0">
                <a:solidFill>
                  <a:srgbClr val="FF0000"/>
                </a:solidFill>
              </a:rPr>
              <a:t>Mrežni most </a:t>
            </a:r>
            <a:r>
              <a:rPr lang="sr-Latn-RS" i="1" dirty="0" smtClean="0">
                <a:solidFill>
                  <a:srgbClr val="FF0000"/>
                </a:solidFill>
              </a:rPr>
              <a:t>(Bridge)</a:t>
            </a:r>
            <a:endParaRPr lang="sr-Latn-RS" dirty="0" smtClean="0">
              <a:solidFill>
                <a:srgbClr val="FF0000"/>
              </a:solidFill>
            </a:endParaRPr>
          </a:p>
          <a:p>
            <a:pPr lvl="1"/>
            <a:r>
              <a:rPr lang="sr-Latn-RS" b="1" dirty="0" smtClean="0">
                <a:solidFill>
                  <a:srgbClr val="FF0000"/>
                </a:solidFill>
              </a:rPr>
              <a:t>Svič (komutator, skretnica) </a:t>
            </a:r>
            <a:r>
              <a:rPr lang="sr-Latn-RS" i="1" dirty="0" smtClean="0">
                <a:solidFill>
                  <a:srgbClr val="FF0000"/>
                </a:solidFill>
              </a:rPr>
              <a:t>(Switch)</a:t>
            </a:r>
            <a:endParaRPr lang="sr-Latn-RS" dirty="0" smtClean="0">
              <a:solidFill>
                <a:srgbClr val="FF0000"/>
              </a:solidFill>
            </a:endParaRPr>
          </a:p>
          <a:p>
            <a:pPr lvl="1"/>
            <a:r>
              <a:rPr lang="sr-Latn-RS" b="1" dirty="0" smtClean="0">
                <a:solidFill>
                  <a:srgbClr val="FF0000"/>
                </a:solidFill>
              </a:rPr>
              <a:t>Ruter (usmerivač) </a:t>
            </a:r>
            <a:r>
              <a:rPr lang="sr-Latn-RS" i="1" dirty="0" smtClean="0">
                <a:solidFill>
                  <a:srgbClr val="FF0000"/>
                </a:solidFill>
              </a:rPr>
              <a:t>(Router)</a:t>
            </a:r>
            <a:endParaRPr lang="sr-Latn-RS" dirty="0" smtClean="0">
              <a:solidFill>
                <a:srgbClr val="FF0000"/>
              </a:solidFill>
            </a:endParaRPr>
          </a:p>
          <a:p>
            <a:pPr lvl="1"/>
            <a:r>
              <a:rPr lang="sr-Latn-RS" b="1" dirty="0" smtClean="0">
                <a:solidFill>
                  <a:srgbClr val="FF0000"/>
                </a:solidFill>
              </a:rPr>
              <a:t>Mrežni prolaz </a:t>
            </a:r>
            <a:r>
              <a:rPr lang="sr-Latn-RS" i="1" dirty="0" smtClean="0">
                <a:solidFill>
                  <a:srgbClr val="FF0000"/>
                </a:solidFill>
              </a:rPr>
              <a:t>(Gateway)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Firewall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Proksi</a:t>
            </a:r>
            <a:r>
              <a:rPr lang="en-US" b="1" dirty="0" smtClean="0">
                <a:solidFill>
                  <a:srgbClr val="FF0000"/>
                </a:solidFill>
              </a:rPr>
              <a:t>(Proxy)</a:t>
            </a:r>
          </a:p>
          <a:p>
            <a:pPr lvl="1">
              <a:buNone/>
            </a:pPr>
            <a:endParaRPr lang="sr-Latn-R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9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4500562" cy="722864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rgbClr val="0070C0"/>
                </a:solidFill>
              </a:rPr>
              <a:t>Ruter (Router)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6"/>
            <a:ext cx="8358214" cy="5643602"/>
          </a:xfrm>
        </p:spPr>
        <p:txBody>
          <a:bodyPr>
            <a:normAutofit/>
          </a:bodyPr>
          <a:lstStyle/>
          <a:p>
            <a:r>
              <a:rPr lang="en-US" sz="2300" dirty="0" smtClean="0"/>
              <a:t>R</a:t>
            </a:r>
            <a:r>
              <a:rPr lang="sr-Latn-RS" sz="2300" dirty="0" smtClean="0"/>
              <a:t>eguliše saobraćaj na osnovu </a:t>
            </a:r>
            <a:r>
              <a:rPr lang="sr-Latn-RS" sz="2300" dirty="0" smtClean="0">
                <a:solidFill>
                  <a:srgbClr val="FF0000"/>
                </a:solidFill>
              </a:rPr>
              <a:t>IP adrese </a:t>
            </a:r>
            <a:r>
              <a:rPr lang="sr-Latn-RS" sz="2300" dirty="0" smtClean="0"/>
              <a:t>klijenta, za razliku od svičeva i mostova koji su to činili na osnovu MAC </a:t>
            </a:r>
            <a:r>
              <a:rPr lang="en-US" sz="2300" dirty="0" smtClean="0"/>
              <a:t>(</a:t>
            </a:r>
            <a:r>
              <a:rPr lang="sr-Latn-RS" sz="2300" dirty="0" smtClean="0"/>
              <a:t>MAC adresa ne može da se </a:t>
            </a:r>
            <a:r>
              <a:rPr lang="en-US" sz="2300" dirty="0" err="1" smtClean="0"/>
              <a:t>koristi</a:t>
            </a:r>
            <a:r>
              <a:rPr lang="en-US" sz="2300" dirty="0" smtClean="0"/>
              <a:t> </a:t>
            </a:r>
            <a:r>
              <a:rPr lang="sr-Latn-RS" sz="2300" dirty="0" smtClean="0"/>
              <a:t>van svoje LAN mreže</a:t>
            </a:r>
            <a:r>
              <a:rPr lang="en-US" sz="2300" dirty="0" smtClean="0"/>
              <a:t> </a:t>
            </a:r>
            <a:r>
              <a:rPr lang="en-US" sz="2300" dirty="0" err="1" smtClean="0"/>
              <a:t>i</a:t>
            </a:r>
            <a:r>
              <a:rPr lang="en-US" sz="2300" dirty="0" smtClean="0"/>
              <a:t> </a:t>
            </a:r>
            <a:r>
              <a:rPr lang="en-US" sz="2300" dirty="0" err="1" smtClean="0"/>
              <a:t>kada</a:t>
            </a:r>
            <a:r>
              <a:rPr lang="en-US" sz="2300" dirty="0" smtClean="0"/>
              <a:t> je </a:t>
            </a:r>
            <a:r>
              <a:rPr lang="en-US" sz="2300" dirty="0" err="1" smtClean="0"/>
              <a:t>potrebno</a:t>
            </a:r>
            <a:r>
              <a:rPr lang="en-US" sz="2300" dirty="0" smtClean="0"/>
              <a:t> </a:t>
            </a:r>
            <a:r>
              <a:rPr lang="sr-Latn-RS" sz="2300" dirty="0" smtClean="0"/>
              <a:t>da izađemo na </a:t>
            </a:r>
            <a:r>
              <a:rPr lang="en-US" sz="2300" dirty="0" smtClean="0"/>
              <a:t>I</a:t>
            </a:r>
            <a:r>
              <a:rPr lang="sr-Latn-RS" sz="2300" dirty="0" smtClean="0"/>
              <a:t>nternet potreban je ruter</a:t>
            </a:r>
            <a:r>
              <a:rPr lang="en-US" sz="2300" dirty="0" smtClean="0"/>
              <a:t>)</a:t>
            </a:r>
            <a:endParaRPr lang="sr-Latn-RS" sz="2300" dirty="0" smtClean="0"/>
          </a:p>
          <a:p>
            <a:r>
              <a:rPr lang="sr-Latn-RS" sz="2300" dirty="0" smtClean="0"/>
              <a:t>Ruteri imaju</a:t>
            </a:r>
            <a:r>
              <a:rPr lang="en-US" sz="2300" dirty="0" smtClean="0"/>
              <a:t> </a:t>
            </a:r>
            <a:r>
              <a:rPr lang="en-US" sz="2300" dirty="0" err="1" smtClean="0"/>
              <a:t>svoj</a:t>
            </a:r>
            <a:r>
              <a:rPr lang="sr-Latn-RS" sz="2300" dirty="0" smtClean="0"/>
              <a:t> operativni sistem koji omogućava da se povežu mreže sa različitim protokolima i arhitekturama</a:t>
            </a:r>
            <a:r>
              <a:rPr lang="en-US" sz="2300" dirty="0" smtClean="0"/>
              <a:t>.</a:t>
            </a:r>
          </a:p>
          <a:p>
            <a:r>
              <a:rPr lang="en-US" sz="2300" dirty="0" err="1" smtClean="0"/>
              <a:t>Ruter</a:t>
            </a:r>
            <a:r>
              <a:rPr lang="en-US" sz="2300" dirty="0" smtClean="0"/>
              <a:t> </a:t>
            </a:r>
            <a:r>
              <a:rPr lang="en-US" sz="2300" dirty="0" err="1" smtClean="0"/>
              <a:t>formira</a:t>
            </a:r>
            <a:r>
              <a:rPr lang="en-US" sz="2300" dirty="0" smtClean="0"/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tabelu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rutiranja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smtClean="0"/>
              <a:t>–</a:t>
            </a:r>
            <a:r>
              <a:rPr lang="en-US" sz="2300" dirty="0" err="1" smtClean="0"/>
              <a:t>oni</a:t>
            </a:r>
            <a:r>
              <a:rPr lang="en-US" sz="2300" b="1" dirty="0" smtClean="0"/>
              <a:t> </a:t>
            </a:r>
            <a:r>
              <a:rPr lang="sr-Latn-RS" sz="2300" dirty="0" smtClean="0"/>
              <a:t>kreiraju i održavaju sopstvene tabele </a:t>
            </a:r>
            <a:endParaRPr lang="en-US" sz="2300" dirty="0" smtClean="0"/>
          </a:p>
          <a:p>
            <a:r>
              <a:rPr lang="en-US" sz="2300" dirty="0" smtClean="0"/>
              <a:t>P</a:t>
            </a:r>
            <a:r>
              <a:rPr lang="sr-Latn-RS" sz="2300" dirty="0" smtClean="0"/>
              <a:t>ut do odredišta ruter određuje iz tabele </a:t>
            </a:r>
            <a:r>
              <a:rPr lang="en-US" sz="2300" dirty="0" err="1" smtClean="0"/>
              <a:t>rutiranja</a:t>
            </a:r>
            <a:r>
              <a:rPr lang="en-US" sz="2300" dirty="0" smtClean="0"/>
              <a:t> </a:t>
            </a:r>
            <a:r>
              <a:rPr lang="sr-Latn-RS" sz="2300" dirty="0" smtClean="0"/>
              <a:t>gde se nalaze:</a:t>
            </a:r>
          </a:p>
          <a:p>
            <a:pPr lvl="1"/>
            <a:r>
              <a:rPr lang="sr-Latn-RS" dirty="0" smtClean="0">
                <a:solidFill>
                  <a:schemeClr val="tx1"/>
                </a:solidFill>
              </a:rPr>
              <a:t>Sve poznate adrese mreže</a:t>
            </a:r>
          </a:p>
          <a:p>
            <a:pPr lvl="1"/>
            <a:r>
              <a:rPr lang="sr-Latn-RS" dirty="0" smtClean="0">
                <a:solidFill>
                  <a:schemeClr val="tx1"/>
                </a:solidFill>
              </a:rPr>
              <a:t>Uputstva za povezivanje sa drugim mrežama</a:t>
            </a:r>
          </a:p>
          <a:p>
            <a:pPr lvl="1"/>
            <a:r>
              <a:rPr lang="sr-Latn-RS" dirty="0" smtClean="0">
                <a:solidFill>
                  <a:schemeClr val="tx1"/>
                </a:solidFill>
              </a:rPr>
              <a:t>Moguće putanje između rutera</a:t>
            </a:r>
            <a:r>
              <a:rPr lang="en-US" dirty="0" smtClean="0">
                <a:solidFill>
                  <a:schemeClr val="tx1"/>
                </a:solidFill>
              </a:rPr>
              <a:t> ..</a:t>
            </a:r>
            <a:endParaRPr lang="sr-Latn-RS" dirty="0" smtClean="0">
              <a:solidFill>
                <a:schemeClr val="tx1"/>
              </a:solidFill>
            </a:endParaRPr>
          </a:p>
          <a:p>
            <a:endParaRPr lang="en-US" sz="2300" dirty="0" smtClean="0"/>
          </a:p>
          <a:p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xmlns="" val="36114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22864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rgbClr val="0070C0"/>
                </a:solidFill>
              </a:rPr>
              <a:t>Ruter (Router)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8072462" cy="5857892"/>
          </a:xfrm>
        </p:spPr>
        <p:txBody>
          <a:bodyPr>
            <a:noAutofit/>
          </a:bodyPr>
          <a:lstStyle/>
          <a:p>
            <a:pPr>
              <a:buNone/>
            </a:pPr>
            <a:endParaRPr lang="pt-BR" sz="2300" dirty="0" smtClean="0"/>
          </a:p>
          <a:p>
            <a:r>
              <a:rPr lang="en-US" sz="2400" dirty="0" err="1" smtClean="0"/>
              <a:t>Ruteri</a:t>
            </a:r>
            <a:r>
              <a:rPr lang="en-US" sz="2400" dirty="0" smtClean="0"/>
              <a:t> </a:t>
            </a:r>
            <a:r>
              <a:rPr lang="en-US" sz="2400" dirty="0" err="1" smtClean="0"/>
              <a:t>ove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informacije</a:t>
            </a:r>
            <a:r>
              <a:rPr lang="en-US" sz="2400" dirty="0" smtClean="0"/>
              <a:t> dele </a:t>
            </a:r>
            <a:r>
              <a:rPr lang="en-US" sz="2400" dirty="0" err="1" smtClean="0"/>
              <a:t>medjusobno</a:t>
            </a:r>
            <a:r>
              <a:rPr lang="en-US" sz="2400" dirty="0" smtClean="0"/>
              <a:t>,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u </a:t>
            </a:r>
            <a:r>
              <a:rPr lang="en-US" sz="2400" dirty="0" err="1" smtClean="0"/>
              <a:t>stanju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oforme</a:t>
            </a:r>
            <a:r>
              <a:rPr lang="en-US" sz="2400" dirty="0" smtClean="0"/>
              <a:t> </a:t>
            </a:r>
            <a:r>
              <a:rPr lang="en-US" sz="2400" dirty="0" err="1" smtClean="0"/>
              <a:t>nove</a:t>
            </a:r>
            <a:r>
              <a:rPr lang="en-US" sz="2400" dirty="0" smtClean="0"/>
              <a:t> </a:t>
            </a:r>
            <a:r>
              <a:rPr lang="en-US" sz="2400" dirty="0" err="1" smtClean="0"/>
              <a:t>putanje</a:t>
            </a:r>
            <a:r>
              <a:rPr lang="en-US" sz="2400" dirty="0" smtClean="0"/>
              <a:t> </a:t>
            </a:r>
            <a:r>
              <a:rPr lang="en-US" sz="2400" dirty="0" err="1" smtClean="0"/>
              <a:t>kada</a:t>
            </a:r>
            <a:r>
              <a:rPr lang="en-US" sz="2400" dirty="0" smtClean="0"/>
              <a:t> se </a:t>
            </a:r>
            <a:r>
              <a:rPr lang="en-US" sz="2400" dirty="0" err="1" smtClean="0"/>
              <a:t>stvore</a:t>
            </a:r>
            <a:r>
              <a:rPr lang="en-US" sz="2400" dirty="0" smtClean="0"/>
              <a:t>,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ukinu</a:t>
            </a:r>
            <a:r>
              <a:rPr lang="en-US" sz="2400" dirty="0" smtClean="0"/>
              <a:t> </a:t>
            </a:r>
            <a:r>
              <a:rPr lang="en-US" sz="2400" dirty="0" err="1" smtClean="0"/>
              <a:t>neke</a:t>
            </a:r>
            <a:r>
              <a:rPr lang="en-US" sz="2400" dirty="0" smtClean="0"/>
              <a:t> </a:t>
            </a:r>
            <a:r>
              <a:rPr lang="en-US" sz="2400" dirty="0" err="1" smtClean="0"/>
              <a:t>postojece</a:t>
            </a:r>
            <a:r>
              <a:rPr lang="en-US" sz="2400" dirty="0" smtClean="0"/>
              <a:t> </a:t>
            </a:r>
            <a:r>
              <a:rPr lang="it-IT" sz="2400" dirty="0" smtClean="0"/>
              <a:t>putanje ako su nestabilne ili neupotrebljive.</a:t>
            </a:r>
            <a:endParaRPr lang="pt-BR" sz="2300" dirty="0" smtClean="0"/>
          </a:p>
          <a:p>
            <a:r>
              <a:rPr lang="pt-BR" sz="2300" dirty="0" smtClean="0"/>
              <a:t>Formiranje </a:t>
            </a:r>
            <a:r>
              <a:rPr lang="pt-BR" sz="2300" dirty="0"/>
              <a:t>tabela rutiranja, i </a:t>
            </a:r>
            <a:r>
              <a:rPr lang="pt-BR" sz="2300" dirty="0" smtClean="0"/>
              <a:t>medjusobna razmena</a:t>
            </a:r>
            <a:r>
              <a:rPr lang="pt-BR" sz="2300" dirty="0"/>
              <a:t> </a:t>
            </a:r>
            <a:r>
              <a:rPr lang="en-US" sz="2300" dirty="0" err="1" smtClean="0"/>
              <a:t>informacija</a:t>
            </a:r>
            <a:r>
              <a:rPr lang="en-US" sz="2300" dirty="0" smtClean="0"/>
              <a:t> </a:t>
            </a:r>
            <a:r>
              <a:rPr lang="en-US" sz="2300" dirty="0"/>
              <a:t>se </a:t>
            </a:r>
            <a:r>
              <a:rPr lang="en-US" sz="2300" dirty="0" err="1"/>
              <a:t>ostvaruje</a:t>
            </a:r>
            <a:r>
              <a:rPr lang="en-US" sz="2300" dirty="0"/>
              <a:t> </a:t>
            </a:r>
            <a:r>
              <a:rPr lang="en-US" sz="2300" dirty="0" err="1" smtClean="0"/>
              <a:t>pomocu</a:t>
            </a:r>
            <a:r>
              <a:rPr lang="en-US" sz="2300" dirty="0" smtClean="0"/>
              <a:t> </a:t>
            </a:r>
            <a:r>
              <a:rPr lang="en-US" sz="2300" dirty="0" err="1"/>
              <a:t>protokola</a:t>
            </a:r>
            <a:r>
              <a:rPr lang="en-US" sz="2300" dirty="0"/>
              <a:t> </a:t>
            </a:r>
            <a:r>
              <a:rPr lang="en-US" sz="2300" dirty="0" err="1"/>
              <a:t>rutiranja</a:t>
            </a:r>
            <a:r>
              <a:rPr lang="en-US" sz="2300" dirty="0"/>
              <a:t>, </a:t>
            </a:r>
            <a:r>
              <a:rPr lang="en-US" sz="2300" dirty="0" err="1"/>
              <a:t>kao</a:t>
            </a:r>
            <a:r>
              <a:rPr lang="en-US" sz="2300" dirty="0"/>
              <a:t> </a:t>
            </a:r>
            <a:r>
              <a:rPr lang="en-US" sz="2300" dirty="0" err="1"/>
              <a:t>što</a:t>
            </a:r>
            <a:r>
              <a:rPr lang="en-US" sz="2300" dirty="0"/>
              <a:t> </a:t>
            </a:r>
            <a:r>
              <a:rPr lang="en-US" sz="2300" dirty="0" err="1"/>
              <a:t>su</a:t>
            </a:r>
            <a:r>
              <a:rPr lang="en-US" sz="2300" dirty="0"/>
              <a:t> </a:t>
            </a:r>
            <a:endParaRPr lang="en-US" sz="23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/>
              <a:t>RIP </a:t>
            </a:r>
            <a:r>
              <a:rPr lang="en-US" sz="2300" dirty="0"/>
              <a:t>(</a:t>
            </a:r>
            <a:r>
              <a:rPr lang="en-US" sz="2300" i="1" dirty="0"/>
              <a:t>Routing </a:t>
            </a:r>
            <a:r>
              <a:rPr lang="en-US" sz="2300" i="1" dirty="0" smtClean="0"/>
              <a:t>Information Protocol</a:t>
            </a:r>
            <a:r>
              <a:rPr lang="en-US" sz="23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/>
              <a:t>OSPF </a:t>
            </a:r>
            <a:r>
              <a:rPr lang="en-US" sz="2300" dirty="0"/>
              <a:t>(</a:t>
            </a:r>
            <a:r>
              <a:rPr lang="en-US" sz="2300" i="1" dirty="0"/>
              <a:t>Open Shortest Path First</a:t>
            </a:r>
            <a:r>
              <a:rPr lang="en-US" sz="2300" dirty="0"/>
              <a:t>),...</a:t>
            </a:r>
            <a:endParaRPr lang="sr-Latn-RS" sz="23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7564" y="4511041"/>
            <a:ext cx="4366436" cy="23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2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68345"/>
            <a:ext cx="8549604" cy="65085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Ruter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8072462" cy="4804044"/>
          </a:xfrm>
        </p:spPr>
        <p:txBody>
          <a:bodyPr/>
          <a:lstStyle/>
          <a:p>
            <a:r>
              <a:rPr lang="sr-Latn-RS" sz="2300" dirty="0"/>
              <a:t>Ruter se takođe brine da poslat paket ne nastavi večno da živi na mreži. Zbog teoretski neograničenog </a:t>
            </a:r>
            <a:r>
              <a:rPr lang="en-US" sz="2300" dirty="0" smtClean="0"/>
              <a:t>p</a:t>
            </a:r>
            <a:r>
              <a:rPr lang="sr-Latn-RS" sz="2300" dirty="0" smtClean="0"/>
              <a:t>uta </a:t>
            </a:r>
            <a:r>
              <a:rPr lang="sr-Latn-RS" sz="2300" dirty="0"/>
              <a:t>paket može večno da kruži, tražeći putanju do destinacije. Ruter smanjuje </a:t>
            </a:r>
            <a:r>
              <a:rPr lang="sr-Latn-RS" sz="2300" b="1" dirty="0"/>
              <a:t>TTL </a:t>
            </a:r>
            <a:r>
              <a:rPr lang="sr-Latn-RS" sz="2300" i="1" dirty="0"/>
              <a:t>(time to live) </a:t>
            </a:r>
            <a:r>
              <a:rPr lang="sr-Latn-RS" sz="2300" b="1" dirty="0"/>
              <a:t>broj, </a:t>
            </a:r>
            <a:r>
              <a:rPr lang="sr-Latn-RS" sz="2300" dirty="0"/>
              <a:t>koji prestavlja broj preskoka </a:t>
            </a:r>
            <a:r>
              <a:rPr lang="sr-Latn-RS" sz="2300" i="1" dirty="0"/>
              <a:t>(hop) </a:t>
            </a:r>
            <a:r>
              <a:rPr lang="sr-Latn-RS" sz="2300" dirty="0"/>
              <a:t>koje paket može da pređe dok ne bude uništen. Maksimalni TTL broj je 127 i smanjuje se do 0 (nula).</a:t>
            </a:r>
            <a:endParaRPr lang="vi-VN" sz="23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3679031"/>
            <a:ext cx="4834713" cy="31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1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Bezicni</a:t>
            </a:r>
            <a:r>
              <a:rPr lang="en-US" dirty="0" smtClean="0"/>
              <a:t> </a:t>
            </a:r>
            <a:r>
              <a:rPr lang="en-US" smtClean="0"/>
              <a:t>ruter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09" t="20508" r="26976" b="17968"/>
          <a:stretch>
            <a:fillRect/>
          </a:stretch>
        </p:blipFill>
        <p:spPr bwMode="auto">
          <a:xfrm>
            <a:off x="642910" y="1714488"/>
            <a:ext cx="642942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2864"/>
          </a:xfrm>
        </p:spPr>
        <p:txBody>
          <a:bodyPr>
            <a:normAutofit/>
          </a:bodyPr>
          <a:lstStyle/>
          <a:p>
            <a:r>
              <a:rPr lang="sr-Latn-RS" dirty="0" smtClean="0"/>
              <a:t>Mrežni prolaz (Gateway)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8429652" cy="5214974"/>
          </a:xfrm>
        </p:spPr>
        <p:txBody>
          <a:bodyPr>
            <a:noAutofit/>
          </a:bodyPr>
          <a:lstStyle/>
          <a:p>
            <a:r>
              <a:rPr lang="sr-Latn-RS" sz="2300" b="1" dirty="0" smtClean="0"/>
              <a:t>Mrežni prolaz </a:t>
            </a:r>
            <a:r>
              <a:rPr lang="sr-Latn-RS" sz="2300" i="1" dirty="0" smtClean="0"/>
              <a:t>(Gateway) </a:t>
            </a:r>
            <a:r>
              <a:rPr lang="sr-Latn-RS" sz="2300" dirty="0" smtClean="0"/>
              <a:t>je hardverski uređaj čija je osnovna uloga prevođenje iz jednog protokola u drugi</a:t>
            </a:r>
            <a:r>
              <a:rPr lang="en-US" sz="2300" dirty="0" smtClean="0"/>
              <a:t>(</a:t>
            </a:r>
            <a:r>
              <a:rPr lang="en-US" sz="2300" dirty="0" err="1" smtClean="0"/>
              <a:t>vrsi</a:t>
            </a:r>
            <a:r>
              <a:rPr lang="en-US" sz="2300" dirty="0" smtClean="0"/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konverziu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protokola</a:t>
            </a:r>
            <a:r>
              <a:rPr lang="en-US" sz="2300" dirty="0" smtClean="0"/>
              <a:t>)</a:t>
            </a:r>
          </a:p>
          <a:p>
            <a:r>
              <a:rPr lang="en-US" sz="2300" dirty="0" err="1" smtClean="0"/>
              <a:t>Povezuje</a:t>
            </a:r>
            <a:r>
              <a:rPr lang="en-US" sz="2300" dirty="0" smtClean="0"/>
              <a:t> </a:t>
            </a:r>
            <a:r>
              <a:rPr lang="en-US" sz="2300" dirty="0" err="1" smtClean="0"/>
              <a:t>dva</a:t>
            </a:r>
            <a:r>
              <a:rPr lang="en-US" sz="2300" dirty="0" smtClean="0"/>
              <a:t> </a:t>
            </a:r>
            <a:r>
              <a:rPr lang="en-US" sz="2300" dirty="0" err="1" smtClean="0"/>
              <a:t>razlicita</a:t>
            </a:r>
            <a:r>
              <a:rPr lang="en-US" sz="2300" dirty="0" smtClean="0"/>
              <a:t> </a:t>
            </a:r>
            <a:r>
              <a:rPr lang="en-US" sz="2300" dirty="0" err="1" smtClean="0"/>
              <a:t>mrezna</a:t>
            </a:r>
            <a:r>
              <a:rPr lang="en-US" sz="2300" dirty="0" smtClean="0"/>
              <a:t> </a:t>
            </a:r>
            <a:r>
              <a:rPr lang="en-US" sz="2300" dirty="0" err="1" smtClean="0"/>
              <a:t>okruzenja</a:t>
            </a:r>
            <a:r>
              <a:rPr lang="en-US" sz="2300" dirty="0"/>
              <a:t>(</a:t>
            </a:r>
            <a:r>
              <a:rPr lang="sr-Latn-RS" sz="2300" dirty="0" smtClean="0"/>
              <a:t>mesto </a:t>
            </a:r>
            <a:r>
              <a:rPr lang="sr-Latn-RS" sz="2300" dirty="0"/>
              <a:t>na mreži koje služi kao ulaz na drugu </a:t>
            </a:r>
            <a:r>
              <a:rPr lang="sr-Latn-RS" sz="2300" dirty="0" smtClean="0"/>
              <a:t>mrežu</a:t>
            </a:r>
            <a:r>
              <a:rPr lang="en-US" sz="2300" dirty="0" smtClean="0"/>
              <a:t>)-</a:t>
            </a:r>
            <a:r>
              <a:rPr lang="en-US" sz="2300" dirty="0" err="1" smtClean="0"/>
              <a:t>povezuje</a:t>
            </a:r>
            <a:r>
              <a:rPr lang="en-US" sz="2300" dirty="0" smtClean="0"/>
              <a:t> </a:t>
            </a:r>
            <a:r>
              <a:rPr lang="en-US" sz="2300" dirty="0" err="1" smtClean="0"/>
              <a:t>mreze</a:t>
            </a:r>
            <a:r>
              <a:rPr lang="en-US" sz="2300" dirty="0" smtClean="0"/>
              <a:t> </a:t>
            </a:r>
            <a:r>
              <a:rPr lang="en-US" sz="2300" dirty="0" err="1" smtClean="0"/>
              <a:t>razlicitih</a:t>
            </a:r>
            <a:r>
              <a:rPr lang="en-US" sz="2300" dirty="0" smtClean="0"/>
              <a:t> </a:t>
            </a:r>
            <a:r>
              <a:rPr lang="en-US" sz="2300" dirty="0" err="1" smtClean="0"/>
              <a:t>arhitektura</a:t>
            </a:r>
            <a:r>
              <a:rPr lang="en-US" sz="2300" dirty="0" smtClean="0"/>
              <a:t>.</a:t>
            </a:r>
          </a:p>
          <a:p>
            <a:r>
              <a:rPr lang="en-US" sz="2300" dirty="0" err="1" smtClean="0"/>
              <a:t>Moze</a:t>
            </a:r>
            <a:r>
              <a:rPr lang="en-US" sz="2300" dirty="0" smtClean="0"/>
              <a:t> </a:t>
            </a:r>
            <a:r>
              <a:rPr lang="en-US" sz="2300" dirty="0" err="1" smtClean="0"/>
              <a:t>biti</a:t>
            </a:r>
            <a:r>
              <a:rPr lang="en-US" sz="2300" dirty="0" smtClean="0"/>
              <a:t> </a:t>
            </a:r>
            <a:r>
              <a:rPr lang="en-US" sz="2300" dirty="0" err="1" smtClean="0"/>
              <a:t>hardver</a:t>
            </a:r>
            <a:r>
              <a:rPr lang="en-US" sz="2300" dirty="0" smtClean="0"/>
              <a:t> </a:t>
            </a:r>
            <a:r>
              <a:rPr lang="en-US" sz="2300" dirty="0" err="1" smtClean="0"/>
              <a:t>ili</a:t>
            </a:r>
            <a:r>
              <a:rPr lang="en-US" sz="2300" dirty="0" smtClean="0"/>
              <a:t> </a:t>
            </a:r>
            <a:r>
              <a:rPr lang="en-US" sz="2300" dirty="0" err="1" smtClean="0"/>
              <a:t>softversko</a:t>
            </a:r>
            <a:r>
              <a:rPr lang="en-US" sz="2300" dirty="0" smtClean="0"/>
              <a:t> </a:t>
            </a:r>
            <a:r>
              <a:rPr lang="en-US" sz="2300" dirty="0" err="1" smtClean="0"/>
              <a:t>resenje,cesto</a:t>
            </a:r>
            <a:r>
              <a:rPr lang="en-US" sz="2300" dirty="0" smtClean="0"/>
              <a:t> </a:t>
            </a:r>
            <a:r>
              <a:rPr lang="en-US" sz="2300" dirty="0" err="1" smtClean="0"/>
              <a:t>i</a:t>
            </a:r>
            <a:r>
              <a:rPr lang="en-US" sz="2300" dirty="0" smtClean="0"/>
              <a:t> </a:t>
            </a:r>
            <a:r>
              <a:rPr lang="en-US" sz="2300" dirty="0" err="1" smtClean="0"/>
              <a:t>kao</a:t>
            </a:r>
            <a:r>
              <a:rPr lang="en-US" sz="2300" dirty="0" smtClean="0"/>
              <a:t> </a:t>
            </a:r>
            <a:r>
              <a:rPr lang="en-US" sz="2300" dirty="0" err="1" smtClean="0"/>
              <a:t>kombinacija</a:t>
            </a:r>
            <a:r>
              <a:rPr lang="en-US" sz="2300" dirty="0" smtClean="0"/>
              <a:t> ova </a:t>
            </a:r>
            <a:r>
              <a:rPr lang="en-US" sz="2300" dirty="0" err="1" smtClean="0"/>
              <a:t>dva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Gateway </a:t>
            </a:r>
            <a:r>
              <a:rPr lang="en-US" sz="2300" dirty="0" err="1" smtClean="0"/>
              <a:t>kao</a:t>
            </a:r>
            <a:r>
              <a:rPr lang="en-US" sz="2300" dirty="0" smtClean="0"/>
              <a:t> </a:t>
            </a:r>
            <a:r>
              <a:rPr lang="en-US" sz="2300" b="1" dirty="0" err="1" smtClean="0"/>
              <a:t>hardver</a:t>
            </a:r>
            <a:r>
              <a:rPr lang="en-US" sz="2300" dirty="0" smtClean="0"/>
              <a:t>-To je </a:t>
            </a:r>
            <a:r>
              <a:rPr lang="en-US" sz="2300" dirty="0" err="1" smtClean="0"/>
              <a:t>obicno</a:t>
            </a:r>
            <a:r>
              <a:rPr lang="en-US" sz="2300" dirty="0" smtClean="0"/>
              <a:t> </a:t>
            </a:r>
            <a:r>
              <a:rPr lang="en-US" sz="2300" b="1" dirty="0" err="1" smtClean="0"/>
              <a:t>nemenski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racunar</a:t>
            </a:r>
            <a:r>
              <a:rPr lang="en-US" sz="2300" b="1" dirty="0" smtClean="0"/>
              <a:t> </a:t>
            </a:r>
            <a:r>
              <a:rPr lang="en-US" sz="2300" dirty="0" err="1" smtClean="0"/>
              <a:t>koji</a:t>
            </a:r>
            <a:r>
              <a:rPr lang="en-US" sz="2300" dirty="0" smtClean="0"/>
              <a:t> </a:t>
            </a:r>
            <a:r>
              <a:rPr lang="en-US" sz="2300" dirty="0" err="1" smtClean="0"/>
              <a:t>podrzava</a:t>
            </a:r>
            <a:r>
              <a:rPr lang="en-US" sz="2300" dirty="0" smtClean="0"/>
              <a:t> </a:t>
            </a:r>
            <a:r>
              <a:rPr lang="en-US" sz="2300" dirty="0" err="1" smtClean="0"/>
              <a:t>oba</a:t>
            </a:r>
            <a:r>
              <a:rPr lang="en-US" sz="2300" dirty="0" smtClean="0"/>
              <a:t> </a:t>
            </a:r>
            <a:r>
              <a:rPr lang="en-US" sz="2300" dirty="0" err="1" smtClean="0"/>
              <a:t>okruzenja</a:t>
            </a:r>
            <a:r>
              <a:rPr lang="en-US" sz="2300" dirty="0" smtClean="0"/>
              <a:t> </a:t>
            </a:r>
            <a:r>
              <a:rPr lang="en-US" sz="2300" dirty="0" err="1" smtClean="0"/>
              <a:t>koja</a:t>
            </a:r>
            <a:r>
              <a:rPr lang="en-US" sz="2300" dirty="0" smtClean="0"/>
              <a:t> </a:t>
            </a:r>
            <a:r>
              <a:rPr lang="en-US" sz="2300" dirty="0" err="1" smtClean="0"/>
              <a:t>povezuje</a:t>
            </a:r>
            <a:r>
              <a:rPr lang="sr-Latn-RS" sz="2300" dirty="0" smtClean="0"/>
              <a:t>.</a:t>
            </a:r>
            <a:endParaRPr lang="en-US" sz="2300" dirty="0" smtClean="0"/>
          </a:p>
          <a:p>
            <a:r>
              <a:rPr lang="en-US" sz="2300" dirty="0" err="1" smtClean="0"/>
              <a:t>Zahteva</a:t>
            </a:r>
            <a:r>
              <a:rPr lang="en-US" sz="2300" dirty="0" smtClean="0"/>
              <a:t> </a:t>
            </a:r>
            <a:r>
              <a:rPr lang="en-US" sz="2300" dirty="0" err="1" smtClean="0"/>
              <a:t>znacajne</a:t>
            </a:r>
            <a:r>
              <a:rPr lang="en-US" sz="2300" dirty="0" smtClean="0"/>
              <a:t> </a:t>
            </a:r>
            <a:r>
              <a:rPr lang="en-US" sz="2300" dirty="0" err="1" smtClean="0"/>
              <a:t>kolicine</a:t>
            </a:r>
            <a:r>
              <a:rPr lang="en-US" sz="2300" dirty="0" smtClean="0"/>
              <a:t> RAM </a:t>
            </a:r>
            <a:r>
              <a:rPr lang="en-US" sz="2300" dirty="0" err="1" smtClean="0"/>
              <a:t>memorije</a:t>
            </a:r>
            <a:r>
              <a:rPr lang="en-US" sz="2300" dirty="0" smtClean="0"/>
              <a:t> </a:t>
            </a:r>
            <a:r>
              <a:rPr lang="en-US" sz="2300" dirty="0" err="1" smtClean="0"/>
              <a:t>za</a:t>
            </a:r>
            <a:r>
              <a:rPr lang="en-US" sz="2300" dirty="0" smtClean="0"/>
              <a:t> </a:t>
            </a:r>
            <a:r>
              <a:rPr lang="en-US" sz="2300" dirty="0" err="1" smtClean="0"/>
              <a:t>cuvanje</a:t>
            </a:r>
            <a:r>
              <a:rPr lang="en-US" sz="2300" dirty="0" smtClean="0"/>
              <a:t> </a:t>
            </a:r>
            <a:r>
              <a:rPr lang="en-US" sz="2300" dirty="0" err="1" smtClean="0"/>
              <a:t>i</a:t>
            </a:r>
            <a:r>
              <a:rPr lang="en-US" sz="2300" dirty="0" smtClean="0"/>
              <a:t> </a:t>
            </a:r>
            <a:r>
              <a:rPr lang="en-US" sz="2300" dirty="0" err="1" smtClean="0"/>
              <a:t>obradu</a:t>
            </a:r>
            <a:r>
              <a:rPr lang="en-US" sz="2300" dirty="0" smtClean="0"/>
              <a:t> </a:t>
            </a:r>
            <a:r>
              <a:rPr lang="en-US" sz="2300" dirty="0" err="1" smtClean="0"/>
              <a:t>podataka</a:t>
            </a:r>
            <a:r>
              <a:rPr lang="en-US" sz="2300" dirty="0" smtClean="0"/>
              <a:t>.</a:t>
            </a:r>
          </a:p>
          <a:p>
            <a:endParaRPr lang="en-US" sz="2300" dirty="0" smtClean="0"/>
          </a:p>
          <a:p>
            <a:endParaRPr lang="en-US" sz="23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92" y="4763314"/>
            <a:ext cx="2143108" cy="209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Mrežni prolaz (Gateway)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2285992"/>
            <a:ext cx="7535697" cy="43870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282" y="150017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Primer prevođenja iz protokola jedne LAN mreže u neki drugi protokol je dat na slici: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22864"/>
          </a:xfrm>
        </p:spPr>
        <p:txBody>
          <a:bodyPr>
            <a:normAutofit/>
          </a:bodyPr>
          <a:lstStyle/>
          <a:p>
            <a:r>
              <a:rPr lang="sr-Latn-RS" dirty="0" smtClean="0"/>
              <a:t>Mrežni prolaz (Gateway)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8143900" cy="3857652"/>
          </a:xfrm>
        </p:spPr>
        <p:txBody>
          <a:bodyPr>
            <a:normAutofit fontScale="47500" lnSpcReduction="20000"/>
          </a:bodyPr>
          <a:lstStyle/>
          <a:p>
            <a:r>
              <a:rPr lang="en-US" sz="5400" dirty="0" smtClean="0"/>
              <a:t>Gateway </a:t>
            </a:r>
            <a:r>
              <a:rPr lang="en-US" sz="5400" dirty="0" err="1" smtClean="0"/>
              <a:t>kao</a:t>
            </a:r>
            <a:r>
              <a:rPr lang="en-US" sz="5400" dirty="0" smtClean="0"/>
              <a:t> </a:t>
            </a:r>
            <a:r>
              <a:rPr lang="en-US" sz="5400" b="1" dirty="0" err="1" smtClean="0"/>
              <a:t>softver</a:t>
            </a:r>
            <a:r>
              <a:rPr lang="en-US" sz="5400" b="1" dirty="0" smtClean="0"/>
              <a:t>-</a:t>
            </a:r>
            <a:r>
              <a:rPr lang="sr-Latn-RS" sz="4900" dirty="0" smtClean="0"/>
              <a:t>Kada je u pitanju softverska verzija gejtveja može biti primenjena kroz računare, servere ili mrežne uređaje što je i najčešći slučaj. </a:t>
            </a:r>
            <a:endParaRPr lang="en-US" sz="4900" dirty="0" smtClean="0"/>
          </a:p>
          <a:p>
            <a:endParaRPr lang="en-US" sz="4900" dirty="0" smtClean="0"/>
          </a:p>
          <a:p>
            <a:r>
              <a:rPr lang="en-US" sz="4900" dirty="0" smtClean="0"/>
              <a:t>R</a:t>
            </a:r>
            <a:r>
              <a:rPr lang="sr-Latn-RS" sz="4900" dirty="0" smtClean="0"/>
              <a:t>ačunar koji je konfigurisan da radi kao </a:t>
            </a:r>
            <a:r>
              <a:rPr lang="sr-Latn-RS" sz="4900" i="1" dirty="0" smtClean="0"/>
              <a:t>Gateway </a:t>
            </a:r>
            <a:r>
              <a:rPr lang="sr-Latn-RS" sz="4900" dirty="0" smtClean="0"/>
              <a:t>zove </a:t>
            </a:r>
            <a:r>
              <a:rPr lang="sr-Latn-RS" sz="4900" i="1" dirty="0" smtClean="0"/>
              <a:t>Default Gateway. </a:t>
            </a:r>
            <a:endParaRPr lang="en-US" sz="4900" i="1" dirty="0" smtClean="0"/>
          </a:p>
          <a:p>
            <a:endParaRPr lang="en-US" sz="4900" dirty="0" smtClean="0"/>
          </a:p>
          <a:p>
            <a:r>
              <a:rPr lang="en-US" sz="4900" dirty="0" err="1" smtClean="0"/>
              <a:t>Cesto</a:t>
            </a:r>
            <a:r>
              <a:rPr lang="en-US" sz="4900" dirty="0" smtClean="0"/>
              <a:t> </a:t>
            </a:r>
            <a:r>
              <a:rPr lang="en-US" sz="4900" dirty="0" err="1" smtClean="0"/>
              <a:t>su</a:t>
            </a:r>
            <a:r>
              <a:rPr lang="en-US" sz="4900" dirty="0" smtClean="0"/>
              <a:t> </a:t>
            </a:r>
            <a:r>
              <a:rPr lang="sr-Latn-RS" sz="4900" dirty="0" smtClean="0"/>
              <a:t>implementirani u ruter uređaje</a:t>
            </a:r>
            <a:r>
              <a:rPr lang="en-US" sz="4900" dirty="0" smtClean="0"/>
              <a:t>.</a:t>
            </a:r>
          </a:p>
          <a:p>
            <a:endParaRPr lang="en-US" sz="4900" dirty="0" smtClean="0"/>
          </a:p>
          <a:p>
            <a:r>
              <a:rPr lang="sr-Latn-RS" sz="4900" dirty="0" smtClean="0"/>
              <a:t>Najpoznatiji gejtvej uređaji su PSTN modem, ADSL modem, kablovski modem i td.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961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Gateway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i="1" dirty="0" smtClean="0"/>
              <a:t>Gateway</a:t>
            </a:r>
            <a:r>
              <a:rPr lang="sr-Latn-CS" dirty="0" smtClean="0"/>
              <a:t> je termin koje se danas koristi u Eternet mreži i predstavlja izlaz iz te mreže. Pošto izlaz iz jedne mreže mora biti usmeren u drugu Eternet mrežu to je istovremeno i ruter koji je most između dve mreže. Rutiranje istovremeno znači i konverzija jedne </a:t>
            </a:r>
            <a:r>
              <a:rPr lang="sr-Latn-CS" i="1" dirty="0" smtClean="0"/>
              <a:t>IP</a:t>
            </a:r>
            <a:r>
              <a:rPr lang="sr-Latn-CS" dirty="0" smtClean="0"/>
              <a:t> adrese (jedan port) u drugu </a:t>
            </a:r>
            <a:r>
              <a:rPr lang="sr-Latn-CS" i="1" dirty="0" smtClean="0"/>
              <a:t>IP</a:t>
            </a:r>
            <a:r>
              <a:rPr lang="sr-Latn-CS" dirty="0" smtClean="0"/>
              <a:t> adresu (drugi port). 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en-US" dirty="0" err="1" smtClean="0"/>
              <a:t>Podesavanja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131" t="26382" r="32303" b="18442"/>
          <a:stretch>
            <a:fillRect/>
          </a:stretch>
        </p:blipFill>
        <p:spPr bwMode="auto">
          <a:xfrm>
            <a:off x="1714480" y="857232"/>
            <a:ext cx="6215106" cy="59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8397204" cy="533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129614" cy="1981200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Bezbednosna</a:t>
            </a:r>
            <a:r>
              <a:rPr lang="en-US" sz="2200" dirty="0" smtClean="0"/>
              <a:t> </a:t>
            </a:r>
            <a:r>
              <a:rPr lang="en-US" sz="2200" dirty="0" err="1" smtClean="0"/>
              <a:t>barijera,zastitni</a:t>
            </a:r>
            <a:r>
              <a:rPr lang="en-US" sz="2200" dirty="0" smtClean="0"/>
              <a:t> </a:t>
            </a:r>
            <a:r>
              <a:rPr lang="en-US" sz="2200" dirty="0" err="1" smtClean="0"/>
              <a:t>zid</a:t>
            </a:r>
            <a:endParaRPr lang="en-US" sz="2200" dirty="0" smtClean="0"/>
          </a:p>
          <a:p>
            <a:r>
              <a:rPr lang="en-US" sz="2200" b="1" dirty="0" err="1" smtClean="0"/>
              <a:t>Uredjaj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ili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softver</a:t>
            </a:r>
            <a:r>
              <a:rPr lang="en-US" sz="2200" dirty="0" smtClean="0"/>
              <a:t> </a:t>
            </a:r>
            <a:r>
              <a:rPr lang="en-US" sz="2200" dirty="0" err="1" smtClean="0"/>
              <a:t>koji</a:t>
            </a:r>
            <a:r>
              <a:rPr lang="en-US" sz="2200" dirty="0" smtClean="0"/>
              <a:t> je </a:t>
            </a:r>
            <a:r>
              <a:rPr lang="en-US" sz="2200" dirty="0" err="1" smtClean="0"/>
              <a:t>smesten</a:t>
            </a:r>
            <a:r>
              <a:rPr lang="en-US" sz="2200" dirty="0" smtClean="0"/>
              <a:t> </a:t>
            </a:r>
            <a:r>
              <a:rPr lang="en-US" sz="2200" dirty="0" err="1" smtClean="0"/>
              <a:t>izmedju</a:t>
            </a:r>
            <a:r>
              <a:rPr lang="en-US" sz="2200" dirty="0" smtClean="0"/>
              <a:t> LAN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javne</a:t>
            </a:r>
            <a:r>
              <a:rPr lang="en-US" sz="2200" dirty="0" smtClean="0"/>
              <a:t> </a:t>
            </a:r>
            <a:r>
              <a:rPr lang="en-US" sz="2200" dirty="0" err="1" smtClean="0"/>
              <a:t>mreze</a:t>
            </a:r>
            <a:r>
              <a:rPr lang="en-US" sz="2200" dirty="0" smtClean="0"/>
              <a:t>(</a:t>
            </a:r>
            <a:r>
              <a:rPr lang="en-US" sz="2200" dirty="0" err="1" smtClean="0"/>
              <a:t>Interneta</a:t>
            </a:r>
            <a:r>
              <a:rPr lang="en-US" sz="2200" dirty="0" smtClean="0"/>
              <a:t>)</a:t>
            </a:r>
          </a:p>
          <a:p>
            <a:r>
              <a:rPr lang="en-US" sz="2200" dirty="0" err="1" smtClean="0"/>
              <a:t>Stiti</a:t>
            </a:r>
            <a:r>
              <a:rPr lang="en-US" sz="2200" dirty="0" smtClean="0"/>
              <a:t> </a:t>
            </a:r>
            <a:r>
              <a:rPr lang="en-US" sz="2200" dirty="0" err="1" smtClean="0"/>
              <a:t>podatke</a:t>
            </a:r>
            <a:r>
              <a:rPr lang="en-US" sz="2200" dirty="0" smtClean="0"/>
              <a:t> u </a:t>
            </a:r>
            <a:r>
              <a:rPr lang="en-US" sz="2200" dirty="0" err="1" smtClean="0"/>
              <a:t>mrezi</a:t>
            </a:r>
            <a:r>
              <a:rPr lang="en-US" sz="2200" dirty="0" smtClean="0"/>
              <a:t> od </a:t>
            </a:r>
            <a:r>
              <a:rPr lang="en-US" sz="2200" dirty="0" err="1" smtClean="0"/>
              <a:t>neautorizovanih</a:t>
            </a:r>
            <a:r>
              <a:rPr lang="en-US" sz="2200" dirty="0" smtClean="0"/>
              <a:t> </a:t>
            </a:r>
            <a:r>
              <a:rPr lang="en-US" sz="2200" dirty="0" err="1" smtClean="0"/>
              <a:t>korisnika</a:t>
            </a:r>
            <a:r>
              <a:rPr lang="en-US" sz="2200" dirty="0" smtClean="0"/>
              <a:t> </a:t>
            </a:r>
            <a:r>
              <a:rPr lang="en-US" sz="2200" dirty="0" err="1" smtClean="0"/>
              <a:t>blokiranjem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zabranom</a:t>
            </a:r>
            <a:r>
              <a:rPr lang="en-US" sz="2200" dirty="0" smtClean="0"/>
              <a:t> </a:t>
            </a:r>
            <a:r>
              <a:rPr lang="en-US" sz="2200" dirty="0" err="1" smtClean="0"/>
              <a:t>pistupa</a:t>
            </a:r>
            <a:r>
              <a:rPr lang="en-US" sz="22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3286124"/>
            <a:ext cx="5345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err="1"/>
              <a:t>Belezi</a:t>
            </a:r>
            <a:r>
              <a:rPr lang="en-US" dirty="0"/>
              <a:t> </a:t>
            </a:r>
            <a:r>
              <a:rPr lang="en-US" dirty="0" err="1"/>
              <a:t>sumnjive</a:t>
            </a:r>
            <a:r>
              <a:rPr lang="en-US" dirty="0"/>
              <a:t> </a:t>
            </a:r>
            <a:r>
              <a:rPr lang="en-US" dirty="0" err="1"/>
              <a:t>dogadjaje</a:t>
            </a:r>
            <a:endParaRPr lang="en-US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err="1"/>
              <a:t>Upozorava</a:t>
            </a:r>
            <a:r>
              <a:rPr lang="en-US" dirty="0"/>
              <a:t> </a:t>
            </a:r>
            <a:r>
              <a:rPr lang="en-US" dirty="0" err="1"/>
              <a:t>administratora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/>
              <a:t> </a:t>
            </a:r>
            <a:r>
              <a:rPr lang="en-US" dirty="0" err="1" smtClean="0"/>
              <a:t>pokusaje</a:t>
            </a:r>
            <a:r>
              <a:rPr lang="en-US" dirty="0" smtClean="0"/>
              <a:t> </a:t>
            </a:r>
            <a:r>
              <a:rPr lang="en-US" dirty="0" err="1"/>
              <a:t>napada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C:\Users\pc\Desktop\firew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001928"/>
            <a:ext cx="7286644" cy="2856072"/>
          </a:xfrm>
          <a:prstGeom prst="rect">
            <a:avLst/>
          </a:prstGeom>
          <a:noFill/>
        </p:spPr>
      </p:pic>
      <p:pic>
        <p:nvPicPr>
          <p:cNvPr id="7172" name="Picture 4" descr="Ð ÐµÐ·ÑÐ»ÑÐ°Ñ ÑÐ»Ð¸ÐºÐ° Ð·Ð° firewall dev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5425" y="0"/>
            <a:ext cx="383857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77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22864"/>
          </a:xfrm>
        </p:spPr>
        <p:txBody>
          <a:bodyPr>
            <a:normAutofit/>
          </a:bodyPr>
          <a:lstStyle/>
          <a:p>
            <a:r>
              <a:rPr lang="sr-Latn-RS" dirty="0" smtClean="0"/>
              <a:t>Ripiter (Repeater)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8001024" cy="5715016"/>
          </a:xfrm>
        </p:spPr>
        <p:txBody>
          <a:bodyPr>
            <a:normAutofit/>
          </a:bodyPr>
          <a:lstStyle/>
          <a:p>
            <a:r>
              <a:rPr lang="sr-Latn-RS" sz="2000" dirty="0"/>
              <a:t>Poznato je da signali gube na svojoj snazi sa povećanjem </a:t>
            </a:r>
            <a:r>
              <a:rPr lang="sr-Latn-RS" sz="2000" dirty="0" smtClean="0"/>
              <a:t>rastojanja.Da </a:t>
            </a:r>
            <a:r>
              <a:rPr lang="sr-Latn-RS" sz="2000" dirty="0"/>
              <a:t>bi se premostile što je moguće veće udaljenosti mora postojati </a:t>
            </a:r>
            <a:r>
              <a:rPr lang="sr-Latn-RS" sz="2000" dirty="0" smtClean="0"/>
              <a:t>uređaj </a:t>
            </a:r>
            <a:r>
              <a:rPr lang="sr-Latn-RS" sz="2000" dirty="0"/>
              <a:t>koji će primiti oslabljen signal i ponovo ga pojačati za dalji prenos</a:t>
            </a:r>
            <a:r>
              <a:rPr lang="sr-Latn-RS" sz="2000" dirty="0" smtClean="0"/>
              <a:t>.</a:t>
            </a:r>
            <a:endParaRPr lang="en-US" sz="2000" b="1" dirty="0"/>
          </a:p>
          <a:p>
            <a:r>
              <a:rPr lang="sr-Latn-RS" sz="2000" b="1" dirty="0" smtClean="0"/>
              <a:t>Ripiter </a:t>
            </a:r>
            <a:r>
              <a:rPr lang="sr-Latn-RS" sz="2000" i="1" dirty="0" smtClean="0"/>
              <a:t>(Repeater) </a:t>
            </a:r>
            <a:r>
              <a:rPr lang="en-US" sz="2000" i="1" dirty="0" smtClean="0"/>
              <a:t>-</a:t>
            </a:r>
            <a:r>
              <a:rPr lang="sr-Latn-RS" sz="2000" b="1" dirty="0" smtClean="0"/>
              <a:t>pojačavač</a:t>
            </a:r>
            <a:endParaRPr lang="en-US" sz="2000" b="1" dirty="0" smtClean="0"/>
          </a:p>
          <a:p>
            <a:r>
              <a:rPr lang="en-US" sz="2000" dirty="0" smtClean="0"/>
              <a:t>G</a:t>
            </a:r>
            <a:r>
              <a:rPr lang="sr-Latn-RS" sz="2000" dirty="0" smtClean="0"/>
              <a:t>lavna namena je pojačanje električnih, bežičnih ili optičkih signala. </a:t>
            </a:r>
          </a:p>
          <a:p>
            <a:r>
              <a:rPr lang="sr-Latn-RS" sz="2000" dirty="0" smtClean="0"/>
              <a:t>U svom radu ne vr</a:t>
            </a:r>
            <a:r>
              <a:rPr lang="en-US" sz="2000" dirty="0" smtClean="0"/>
              <a:t>s</a:t>
            </a:r>
            <a:r>
              <a:rPr lang="sr-Latn-RS" sz="2000" dirty="0" smtClean="0"/>
              <a:t>i nikakvu obradu podataka već direktno pojačanje signala</a:t>
            </a:r>
            <a:r>
              <a:rPr lang="en-US" sz="2000" dirty="0" smtClean="0"/>
              <a:t>(</a:t>
            </a:r>
            <a:r>
              <a:rPr lang="en-US" sz="2000" dirty="0" err="1" smtClean="0"/>
              <a:t>povecava</a:t>
            </a:r>
            <a:r>
              <a:rPr lang="en-US" sz="2000" dirty="0" smtClean="0"/>
              <a:t> </a:t>
            </a:r>
            <a:r>
              <a:rPr lang="en-US" sz="2000" dirty="0" err="1" smtClean="0"/>
              <a:t>amplitudu</a:t>
            </a:r>
            <a:r>
              <a:rPr lang="en-US" sz="2000" dirty="0" smtClean="0"/>
              <a:t> </a:t>
            </a:r>
            <a:r>
              <a:rPr lang="en-US" sz="2000" dirty="0" err="1" smtClean="0"/>
              <a:t>signala</a:t>
            </a:r>
            <a:r>
              <a:rPr lang="en-US" sz="2000" dirty="0" smtClean="0"/>
              <a:t>)</a:t>
            </a:r>
          </a:p>
          <a:p>
            <a:r>
              <a:rPr lang="sr-Latn-RS" sz="2000" dirty="0" smtClean="0"/>
              <a:t>Problem je što oni pojačavaju ceo signal, uključujući i šum.</a:t>
            </a:r>
            <a:endParaRPr lang="en-US" sz="2000" dirty="0" smtClean="0"/>
          </a:p>
          <a:p>
            <a:r>
              <a:rPr lang="en-US" sz="2000" dirty="0" err="1" smtClean="0"/>
              <a:t>Repetitori</a:t>
            </a:r>
            <a:r>
              <a:rPr lang="en-US" sz="2000" dirty="0" smtClean="0"/>
              <a:t> </a:t>
            </a:r>
            <a:r>
              <a:rPr lang="en-US" sz="2000" b="1" u="sng" dirty="0" err="1" smtClean="0"/>
              <a:t>nemaju</a:t>
            </a:r>
            <a:r>
              <a:rPr lang="en-US" sz="2000" dirty="0" smtClean="0"/>
              <a:t> </a:t>
            </a:r>
            <a:r>
              <a:rPr lang="en-US" sz="2000" dirty="0" err="1" smtClean="0"/>
              <a:t>sposobnost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regulišu</a:t>
            </a:r>
            <a:r>
              <a:rPr lang="en-US" sz="2000" dirty="0" smtClean="0"/>
              <a:t> </a:t>
            </a:r>
            <a:r>
              <a:rPr lang="en-US" sz="2000" dirty="0" err="1" smtClean="0"/>
              <a:t>mrežni</a:t>
            </a:r>
            <a:r>
              <a:rPr lang="en-US" sz="2000" dirty="0" smtClean="0"/>
              <a:t> </a:t>
            </a:r>
            <a:r>
              <a:rPr lang="en-US" sz="2000" dirty="0" err="1" smtClean="0"/>
              <a:t>saobraćaj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odlučuju</a:t>
            </a:r>
            <a:r>
              <a:rPr lang="en-US" sz="2000" dirty="0" smtClean="0"/>
              <a:t> o </a:t>
            </a:r>
            <a:r>
              <a:rPr lang="en-US" sz="2000" dirty="0" err="1" smtClean="0"/>
              <a:t>putu</a:t>
            </a:r>
            <a:r>
              <a:rPr lang="en-US" sz="2000" dirty="0" smtClean="0"/>
              <a:t> </a:t>
            </a:r>
            <a:r>
              <a:rPr lang="en-US" sz="2000" dirty="0" err="1" smtClean="0"/>
              <a:t>kojim</a:t>
            </a:r>
            <a:r>
              <a:rPr lang="en-US" sz="2000" dirty="0" smtClean="0"/>
              <a:t> </a:t>
            </a:r>
            <a:r>
              <a:rPr lang="en-US" sz="2000" dirty="0" err="1" smtClean="0"/>
              <a:t>će</a:t>
            </a:r>
            <a:r>
              <a:rPr lang="en-US" sz="2000" dirty="0" smtClean="0"/>
              <a:t> se </a:t>
            </a:r>
            <a:r>
              <a:rPr lang="en-US" sz="2000" dirty="0" err="1" smtClean="0"/>
              <a:t>podaci</a:t>
            </a:r>
            <a:r>
              <a:rPr lang="en-US" sz="2000" dirty="0" smtClean="0"/>
              <a:t> </a:t>
            </a:r>
            <a:r>
              <a:rPr lang="en-US" sz="2000" dirty="0" err="1" smtClean="0"/>
              <a:t>prenositi</a:t>
            </a:r>
            <a:r>
              <a:rPr lang="en-US" sz="2000" dirty="0" smtClean="0"/>
              <a:t>.</a:t>
            </a:r>
            <a:endParaRPr lang="sr-Latn-RS" sz="2000" dirty="0" smtClean="0"/>
          </a:p>
          <a:p>
            <a:r>
              <a:rPr lang="en-US" sz="2000" dirty="0" smtClean="0"/>
              <a:t>To je </a:t>
            </a:r>
            <a:r>
              <a:rPr lang="en-US" sz="2000" dirty="0" err="1" smtClean="0"/>
              <a:t>jednostavan</a:t>
            </a:r>
            <a:r>
              <a:rPr lang="en-US" sz="2000" dirty="0" smtClean="0"/>
              <a:t> </a:t>
            </a:r>
            <a:r>
              <a:rPr lang="en-US" sz="2000" dirty="0" err="1" smtClean="0"/>
              <a:t>uredjaj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2 </a:t>
            </a:r>
            <a:r>
              <a:rPr lang="en-US" sz="2000" dirty="0" err="1" smtClean="0"/>
              <a:t>porta</a:t>
            </a:r>
            <a:r>
              <a:rPr lang="en-US" sz="20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60" y="5173285"/>
            <a:ext cx="3143240" cy="16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85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67" t="45913" r="35907" b="12348"/>
          <a:stretch/>
        </p:blipFill>
        <p:spPr>
          <a:xfrm>
            <a:off x="285720" y="2214554"/>
            <a:ext cx="7692808" cy="4273829"/>
          </a:xfrm>
          <a:prstGeom prst="rect">
            <a:avLst/>
          </a:prstGeom>
        </p:spPr>
      </p:pic>
      <p:pic>
        <p:nvPicPr>
          <p:cNvPr id="8194" name="Picture 2" descr="C:\Users\pc\Desktop\introduction-to-firewall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7512" y="0"/>
            <a:ext cx="4536488" cy="224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7481918" cy="5384190"/>
          </a:xfrm>
        </p:spPr>
        <p:txBody>
          <a:bodyPr/>
          <a:lstStyle/>
          <a:p>
            <a:r>
              <a:rPr lang="sr-Latn-RS" dirty="0" smtClean="0"/>
              <a:t>Proksi server se kao i svaki drugi server moye posmatrati kao hardver(serverski racunar) ili softver(program na datom serverskom računaru</a:t>
            </a:r>
            <a:r>
              <a:rPr lang="sr-Latn-RS" dirty="0" smtClean="0"/>
              <a:t>).</a:t>
            </a:r>
          </a:p>
          <a:p>
            <a:r>
              <a:rPr lang="sr-Latn-RS" dirty="0" smtClean="0"/>
              <a:t>Njegova glabna uloga je spajanje LAN mreye sa Internetom.</a:t>
            </a:r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7057" t="30469" r="13213" b="34375"/>
          <a:stretch>
            <a:fillRect/>
          </a:stretch>
        </p:blipFill>
        <p:spPr bwMode="auto">
          <a:xfrm>
            <a:off x="0" y="4286232"/>
            <a:ext cx="90726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215370" cy="617000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Pored </a:t>
            </a:r>
            <a:r>
              <a:rPr lang="en-US" dirty="0" err="1" smtClean="0"/>
              <a:t>glavne</a:t>
            </a:r>
            <a:r>
              <a:rPr lang="en-US" dirty="0" smtClean="0"/>
              <a:t> </a:t>
            </a:r>
            <a:r>
              <a:rPr lang="en-US" dirty="0" err="1" smtClean="0"/>
              <a:t>uloge</a:t>
            </a:r>
            <a:r>
              <a:rPr lang="en-US" dirty="0" smtClean="0"/>
              <a:t> </a:t>
            </a:r>
            <a:r>
              <a:rPr lang="en-US" dirty="0" err="1" smtClean="0"/>
              <a:t>njegove</a:t>
            </a:r>
            <a:r>
              <a:rPr lang="en-US" dirty="0" smtClean="0"/>
              <a:t> </a:t>
            </a:r>
            <a:r>
              <a:rPr lang="en-US" dirty="0" err="1" smtClean="0"/>
              <a:t>uloge</a:t>
            </a:r>
            <a:r>
              <a:rPr lang="en-US" dirty="0" smtClean="0"/>
              <a:t> u </a:t>
            </a:r>
            <a:r>
              <a:rPr lang="en-US" dirty="0" err="1" smtClean="0"/>
              <a:t>mrezu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smtClean="0"/>
              <a:t>:</a:t>
            </a:r>
            <a:endParaRPr lang="en-US" dirty="0" smtClean="0"/>
          </a:p>
          <a:p>
            <a:pPr lvl="0"/>
            <a:r>
              <a:rPr lang="es-ES" b="1" dirty="0" err="1" smtClean="0"/>
              <a:t>kešira</a:t>
            </a:r>
            <a:r>
              <a:rPr lang="es-ES" b="1" dirty="0" smtClean="0"/>
              <a:t> </a:t>
            </a:r>
            <a:r>
              <a:rPr lang="es-ES" b="1" dirty="0" smtClean="0"/>
              <a:t>WEB </a:t>
            </a:r>
            <a:r>
              <a:rPr lang="es-ES" b="1" dirty="0" err="1" smtClean="0"/>
              <a:t>stranice</a:t>
            </a:r>
            <a:r>
              <a:rPr lang="es-ES" b="1" dirty="0" smtClean="0"/>
              <a:t> i </a:t>
            </a:r>
            <a:endParaRPr lang="en-US" dirty="0" smtClean="0"/>
          </a:p>
          <a:p>
            <a:pPr lvl="0"/>
            <a:r>
              <a:rPr lang="es-ES" b="1" dirty="0" err="1" smtClean="0"/>
              <a:t>obezbeđuje</a:t>
            </a:r>
            <a:r>
              <a:rPr lang="es-ES" b="1" dirty="0" smtClean="0"/>
              <a:t> </a:t>
            </a:r>
            <a:r>
              <a:rPr lang="es-ES" b="1" dirty="0" err="1" smtClean="0"/>
              <a:t>veću</a:t>
            </a:r>
            <a:r>
              <a:rPr lang="es-ES" b="1" dirty="0" smtClean="0"/>
              <a:t> </a:t>
            </a:r>
            <a:r>
              <a:rPr lang="es-ES" b="1" dirty="0" err="1" smtClean="0"/>
              <a:t>bezbednost</a:t>
            </a:r>
            <a:r>
              <a:rPr lang="es-ES" b="1" dirty="0" smtClean="0"/>
              <a:t> </a:t>
            </a:r>
            <a:r>
              <a:rPr lang="es-ES" b="1" dirty="0" err="1" smtClean="0"/>
              <a:t>mreže</a:t>
            </a:r>
            <a:endParaRPr lang="en-US" dirty="0" smtClean="0"/>
          </a:p>
          <a:p>
            <a:endParaRPr lang="en-US" dirty="0" smtClean="0"/>
          </a:p>
          <a:p>
            <a:pPr lvl="0"/>
            <a:r>
              <a:rPr lang="en-US" dirty="0" smtClean="0"/>
              <a:t>Proxy </a:t>
            </a:r>
            <a:r>
              <a:rPr lang="en-US" dirty="0" err="1" smtClean="0"/>
              <a:t>serveri</a:t>
            </a:r>
            <a:r>
              <a:rPr lang="en-US" dirty="0" smtClean="0"/>
              <a:t> </a:t>
            </a:r>
            <a:r>
              <a:rPr lang="en-US" dirty="0" err="1" smtClean="0"/>
              <a:t>doprinose</a:t>
            </a:r>
            <a:r>
              <a:rPr lang="en-US" dirty="0" smtClean="0"/>
              <a:t> </a:t>
            </a:r>
            <a:r>
              <a:rPr lang="en-US" dirty="0" err="1" smtClean="0"/>
              <a:t>poboljšanju</a:t>
            </a:r>
            <a:r>
              <a:rPr lang="en-US" dirty="0" smtClean="0"/>
              <a:t> </a:t>
            </a:r>
            <a:r>
              <a:rPr lang="en-US" dirty="0" err="1" smtClean="0"/>
              <a:t>bezbednosti-</a:t>
            </a:r>
            <a:r>
              <a:rPr lang="en-US" dirty="0" err="1" smtClean="0"/>
              <a:t>filtriraju</a:t>
            </a:r>
            <a:r>
              <a:rPr lang="en-US" dirty="0" smtClean="0"/>
              <a:t> </a:t>
            </a:r>
            <a:r>
              <a:rPr lang="en-US" dirty="0" err="1" smtClean="0"/>
              <a:t>neke</a:t>
            </a:r>
            <a:r>
              <a:rPr lang="en-US" dirty="0" smtClean="0"/>
              <a:t> </a:t>
            </a:r>
            <a:r>
              <a:rPr lang="en-US" dirty="0" smtClean="0"/>
              <a:t>web </a:t>
            </a:r>
            <a:r>
              <a:rPr lang="en-US" dirty="0" err="1" smtClean="0"/>
              <a:t>sadržaje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zlonamerni</a:t>
            </a:r>
            <a:r>
              <a:rPr lang="en-US" dirty="0" smtClean="0"/>
              <a:t> </a:t>
            </a:r>
            <a:r>
              <a:rPr lang="en-US" dirty="0" err="1" smtClean="0"/>
              <a:t>softver</a:t>
            </a:r>
            <a:r>
              <a:rPr lang="en-US" dirty="0" smtClean="0"/>
              <a:t> (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zabrane</a:t>
            </a:r>
            <a:r>
              <a:rPr lang="en-US" dirty="0" smtClean="0"/>
              <a:t> </a:t>
            </a:r>
            <a:r>
              <a:rPr lang="en-US" dirty="0" err="1" smtClean="0"/>
              <a:t>pristupa</a:t>
            </a:r>
            <a:r>
              <a:rPr lang="en-US" dirty="0" smtClean="0"/>
              <a:t> </a:t>
            </a:r>
            <a:r>
              <a:rPr lang="en-US" dirty="0" err="1" smtClean="0"/>
              <a:t>određenim</a:t>
            </a:r>
            <a:r>
              <a:rPr lang="en-US" dirty="0" smtClean="0"/>
              <a:t> </a:t>
            </a:r>
            <a:r>
              <a:rPr lang="en-US" dirty="0" err="1" smtClean="0"/>
              <a:t>sajtovima</a:t>
            </a:r>
            <a:r>
              <a:rPr lang="en-US" dirty="0" smtClean="0"/>
              <a:t>, </a:t>
            </a:r>
            <a:r>
              <a:rPr lang="en-US" dirty="0" err="1" smtClean="0"/>
              <a:t>tipu</a:t>
            </a:r>
            <a:r>
              <a:rPr lang="en-US" dirty="0" smtClean="0"/>
              <a:t> </a:t>
            </a:r>
            <a:r>
              <a:rPr lang="en-US" dirty="0" err="1" smtClean="0"/>
              <a:t>sadržaja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sl.)</a:t>
            </a:r>
          </a:p>
          <a:p>
            <a:endParaRPr lang="en-US" dirty="0" smtClean="0"/>
          </a:p>
          <a:p>
            <a:r>
              <a:rPr lang="en-US" dirty="0" smtClean="0"/>
              <a:t>Proxy </a:t>
            </a:r>
            <a:r>
              <a:rPr lang="en-US" dirty="0" err="1" smtClean="0"/>
              <a:t>serveri</a:t>
            </a:r>
            <a:r>
              <a:rPr lang="en-US" dirty="0" smtClean="0"/>
              <a:t> </a:t>
            </a:r>
            <a:r>
              <a:rPr lang="en-US" dirty="0" err="1" smtClean="0"/>
              <a:t>doprinose</a:t>
            </a:r>
            <a:r>
              <a:rPr lang="en-US" dirty="0" smtClean="0"/>
              <a:t> </a:t>
            </a:r>
            <a:r>
              <a:rPr lang="en-US" dirty="0" err="1" smtClean="0"/>
              <a:t>poboljšanju</a:t>
            </a:r>
            <a:r>
              <a:rPr lang="en-US" dirty="0" smtClean="0"/>
              <a:t> Web </a:t>
            </a:r>
            <a:r>
              <a:rPr lang="en-US" dirty="0" err="1" smtClean="0"/>
              <a:t>performansi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skladište</a:t>
            </a:r>
            <a:r>
              <a:rPr lang="en-US" dirty="0" smtClean="0"/>
              <a:t> </a:t>
            </a:r>
            <a:r>
              <a:rPr lang="en-US" dirty="0" err="1" smtClean="0"/>
              <a:t>kopije</a:t>
            </a:r>
            <a:r>
              <a:rPr lang="en-US" dirty="0" smtClean="0"/>
              <a:t> Web </a:t>
            </a:r>
            <a:r>
              <a:rPr lang="en-US" dirty="0" err="1" smtClean="0"/>
              <a:t>stranica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koriste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2864"/>
          </a:xfrm>
        </p:spPr>
        <p:txBody>
          <a:bodyPr>
            <a:normAutofit/>
          </a:bodyPr>
          <a:lstStyle/>
          <a:p>
            <a:r>
              <a:rPr lang="sr-Latn-RS" dirty="0" smtClean="0"/>
              <a:t>Ripiter (Repeater)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6"/>
            <a:ext cx="8143900" cy="6143644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U Ethernet tehnologiji koristi RJ-45 i BNC konektore za konekciju mrežnih kablova. </a:t>
            </a:r>
            <a:endParaRPr lang="en-US" sz="2000" dirty="0" smtClean="0"/>
          </a:p>
          <a:p>
            <a:r>
              <a:rPr lang="sr-Latn-RS" sz="2000" dirty="0" smtClean="0"/>
              <a:t>Imaju veliku primenu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sr-Latn-RS" sz="2000" dirty="0" smtClean="0"/>
              <a:t>u bežičnim i optičkim komunikacijama.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714488"/>
            <a:ext cx="7788366" cy="38576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282" y="5857892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Koriste se za</a:t>
            </a:r>
            <a:r>
              <a:rPr lang="en-US" dirty="0" smtClean="0"/>
              <a:t> p</a:t>
            </a:r>
            <a:r>
              <a:rPr lang="sr-Latn-RS" dirty="0" smtClean="0"/>
              <a:t>ovezivanje dva segmenta sa</a:t>
            </a:r>
            <a:r>
              <a:rPr lang="en-US" dirty="0" smtClean="0"/>
              <a:t> </a:t>
            </a:r>
            <a:r>
              <a:rPr lang="en-US" dirty="0" err="1" smtClean="0"/>
              <a:t>istim</a:t>
            </a:r>
            <a:r>
              <a:rPr lang="en-US" dirty="0" smtClean="0"/>
              <a:t> </a:t>
            </a:r>
            <a:r>
              <a:rPr lang="sr-Latn-RS" dirty="0" smtClean="0"/>
              <a:t> ili različitim medijumom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749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43636" cy="722864"/>
          </a:xfrm>
        </p:spPr>
        <p:txBody>
          <a:bodyPr>
            <a:normAutofit/>
          </a:bodyPr>
          <a:lstStyle/>
          <a:p>
            <a:r>
              <a:rPr lang="sr-Latn-RS" dirty="0" smtClean="0"/>
              <a:t>Ripiter (Repeater)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18"/>
            <a:ext cx="7929586" cy="62150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RS" sz="2200" dirty="0" smtClean="0"/>
              <a:t>Nisu dobri za korišćenje u slučajevima kada</a:t>
            </a:r>
            <a:r>
              <a:rPr lang="en-US" sz="2200" dirty="0" smtClean="0"/>
              <a:t> j</a:t>
            </a:r>
            <a:r>
              <a:rPr lang="sr-Latn-RS" sz="2200" dirty="0" smtClean="0">
                <a:solidFill>
                  <a:schemeClr val="tx1"/>
                </a:solidFill>
              </a:rPr>
              <a:t>e gust mrežni saobraćaj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ili</a:t>
            </a:r>
            <a:r>
              <a:rPr lang="en-US" sz="2200" dirty="0" smtClean="0">
                <a:solidFill>
                  <a:schemeClr val="tx1"/>
                </a:solidFill>
              </a:rPr>
              <a:t> p</a:t>
            </a:r>
            <a:r>
              <a:rPr lang="sr-Latn-RS" sz="2200" dirty="0" smtClean="0">
                <a:solidFill>
                  <a:schemeClr val="tx1"/>
                </a:solidFill>
              </a:rPr>
              <a:t>odaci treba da se filtriraju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Primer</a:t>
            </a:r>
          </a:p>
          <a:p>
            <a:r>
              <a:rPr lang="en-US" sz="2000" dirty="0" err="1" smtClean="0"/>
              <a:t>Wifi</a:t>
            </a:r>
            <a:r>
              <a:rPr lang="en-US" sz="2000" dirty="0" smtClean="0"/>
              <a:t> Repeater router 802.11N/B/G, 300Mbps </a:t>
            </a:r>
            <a:br>
              <a:rPr lang="en-US" sz="2000" dirty="0" smtClean="0"/>
            </a:br>
            <a:r>
              <a:rPr lang="en-US" sz="2000" dirty="0" err="1" smtClean="0"/>
              <a:t>Pojačivač</a:t>
            </a:r>
            <a:r>
              <a:rPr lang="en-US" sz="2000" dirty="0" smtClean="0"/>
              <a:t> </a:t>
            </a:r>
            <a:r>
              <a:rPr lang="en-US" sz="2000" dirty="0" err="1" smtClean="0"/>
              <a:t>signala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wireless - </a:t>
            </a:r>
            <a:r>
              <a:rPr lang="en-US" sz="2000" dirty="0" err="1" smtClean="0"/>
              <a:t>bezični</a:t>
            </a:r>
            <a:r>
              <a:rPr lang="en-US" sz="2000" dirty="0" smtClean="0"/>
              <a:t> internet signal,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proširenje</a:t>
            </a:r>
            <a:r>
              <a:rPr lang="en-US" sz="2000" dirty="0" smtClean="0"/>
              <a:t> </a:t>
            </a:r>
            <a:r>
              <a:rPr lang="en-US" sz="2000" dirty="0" err="1" smtClean="0"/>
              <a:t>dometa</a:t>
            </a:r>
            <a:r>
              <a:rPr lang="en-US" sz="2000" dirty="0" smtClean="0"/>
              <a:t> </a:t>
            </a:r>
            <a:r>
              <a:rPr lang="en-US" sz="2000" dirty="0" err="1" smtClean="0"/>
              <a:t>signala</a:t>
            </a:r>
            <a:r>
              <a:rPr lang="en-US" sz="2000" dirty="0" smtClean="0"/>
              <a:t> </a:t>
            </a:r>
            <a:r>
              <a:rPr lang="en-US" sz="2000" dirty="0" err="1" smtClean="0"/>
              <a:t>postojeće</a:t>
            </a:r>
            <a:r>
              <a:rPr lang="en-US" sz="2000" dirty="0" smtClean="0"/>
              <a:t> Wi-Fi </a:t>
            </a:r>
            <a:r>
              <a:rPr lang="en-US" sz="2000" dirty="0" err="1" smtClean="0"/>
              <a:t>mreže</a:t>
            </a:r>
            <a:r>
              <a:rPr lang="en-US" sz="2000" dirty="0" smtClean="0"/>
              <a:t>. </a:t>
            </a:r>
            <a:br>
              <a:rPr lang="en-US" sz="2000" dirty="0" smtClean="0"/>
            </a:br>
            <a:r>
              <a:rPr lang="en-US" sz="2000" dirty="0" err="1" smtClean="0"/>
              <a:t>Idealno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kuće</a:t>
            </a:r>
            <a:r>
              <a:rPr lang="en-US" sz="2000" dirty="0" smtClean="0"/>
              <a:t> (</a:t>
            </a:r>
            <a:r>
              <a:rPr lang="en-US" sz="2000" dirty="0" err="1" smtClean="0"/>
              <a:t>spratove</a:t>
            </a:r>
            <a:r>
              <a:rPr lang="en-US" sz="2000" dirty="0" smtClean="0"/>
              <a:t> </a:t>
            </a:r>
            <a:r>
              <a:rPr lang="en-US" sz="2000" dirty="0" err="1" smtClean="0"/>
              <a:t>gde</a:t>
            </a:r>
            <a:r>
              <a:rPr lang="en-US" sz="2000" dirty="0" smtClean="0"/>
              <a:t> je slab Wi-Fi signal), </a:t>
            </a:r>
            <a:r>
              <a:rPr lang="en-US" sz="2000" dirty="0" err="1" smtClean="0"/>
              <a:t>dvorišta</a:t>
            </a:r>
            <a:r>
              <a:rPr lang="en-US" sz="2000" dirty="0" smtClean="0"/>
              <a:t>, </a:t>
            </a:r>
            <a:r>
              <a:rPr lang="en-US" sz="2000" dirty="0" err="1" smtClean="0"/>
              <a:t>veće</a:t>
            </a:r>
            <a:r>
              <a:rPr lang="en-US" sz="2000" dirty="0" smtClean="0"/>
              <a:t> </a:t>
            </a:r>
            <a:r>
              <a:rPr lang="en-US" sz="2000" dirty="0" err="1" smtClean="0"/>
              <a:t>poslovne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.</a:t>
            </a:r>
            <a:r>
              <a:rPr lang="en-US" sz="2000" dirty="0" err="1" smtClean="0"/>
              <a:t>privatne</a:t>
            </a:r>
            <a:r>
              <a:rPr lang="en-US" sz="2000" dirty="0" smtClean="0"/>
              <a:t> </a:t>
            </a:r>
            <a:r>
              <a:rPr lang="en-US" sz="2000" dirty="0" err="1" smtClean="0"/>
              <a:t>objekte</a:t>
            </a:r>
            <a:endParaRPr lang="sr-Latn-RS" sz="20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C:\Users\pc\Desktop\WiFi-Repeater-Router-Ripiter-Pojacivac-NOVO-_slika_L_88714453.jpg"/>
          <p:cNvPicPr>
            <a:picLocks noChangeAspect="1" noChangeArrowheads="1"/>
          </p:cNvPicPr>
          <p:nvPr/>
        </p:nvPicPr>
        <p:blipFill>
          <a:blip r:embed="rId2"/>
          <a:srcRect l="20454"/>
          <a:stretch>
            <a:fillRect/>
          </a:stretch>
        </p:blipFill>
        <p:spPr bwMode="auto">
          <a:xfrm>
            <a:off x="0" y="3714750"/>
            <a:ext cx="3333776" cy="3143250"/>
          </a:xfrm>
          <a:prstGeom prst="rect">
            <a:avLst/>
          </a:prstGeom>
          <a:noFill/>
        </p:spPr>
      </p:pic>
      <p:pic>
        <p:nvPicPr>
          <p:cNvPr id="1028" name="Picture 4" descr="C:\Users\pc\Desktop\WIFI-repeater-router-Pojacivac-signala-WIFI-ripiter_slika_O_63383331.jpg"/>
          <p:cNvPicPr>
            <a:picLocks noChangeAspect="1" noChangeArrowheads="1"/>
          </p:cNvPicPr>
          <p:nvPr/>
        </p:nvPicPr>
        <p:blipFill>
          <a:blip r:embed="rId3" cstate="print"/>
          <a:srcRect t="20000" b="21175"/>
          <a:stretch>
            <a:fillRect/>
          </a:stretch>
        </p:blipFill>
        <p:spPr bwMode="auto">
          <a:xfrm>
            <a:off x="4500562" y="3603456"/>
            <a:ext cx="4643438" cy="3254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40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71504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Hab (Hub)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8215338" cy="6072206"/>
          </a:xfrm>
        </p:spPr>
        <p:txBody>
          <a:bodyPr>
            <a:normAutofit/>
          </a:bodyPr>
          <a:lstStyle/>
          <a:p>
            <a:r>
              <a:rPr lang="sr-Latn-RS" sz="2300" b="1" dirty="0" smtClean="0"/>
              <a:t>Hab </a:t>
            </a:r>
            <a:r>
              <a:rPr lang="sr-Latn-RS" sz="2300" i="1" dirty="0" smtClean="0"/>
              <a:t>(Hub) </a:t>
            </a:r>
            <a:r>
              <a:rPr lang="sr-Latn-RS" sz="2300" dirty="0" smtClean="0"/>
              <a:t>spada u kategoriju zastarelih uređaja koji</a:t>
            </a:r>
            <a:r>
              <a:rPr lang="en-US" sz="2300" dirty="0" smtClean="0"/>
              <a:t> </a:t>
            </a:r>
            <a:r>
              <a:rPr lang="en-US" sz="2300" dirty="0" err="1" smtClean="0"/>
              <a:t>predstavlja</a:t>
            </a:r>
            <a:r>
              <a:rPr lang="sr-Latn-RS" sz="2300" dirty="0" smtClean="0"/>
              <a:t> obično čvorište</a:t>
            </a:r>
            <a:r>
              <a:rPr lang="en-US" sz="2300" dirty="0" smtClean="0"/>
              <a:t>.</a:t>
            </a:r>
          </a:p>
          <a:p>
            <a:r>
              <a:rPr lang="sr-Latn-RS" sz="2300" dirty="0" smtClean="0"/>
              <a:t> </a:t>
            </a:r>
            <a:r>
              <a:rPr lang="en-US" sz="2300" dirty="0" smtClean="0"/>
              <a:t>I</a:t>
            </a:r>
            <a:r>
              <a:rPr lang="sr-Latn-RS" sz="2300" dirty="0" smtClean="0"/>
              <a:t>ma vrlo jednostavnu ulogu</a:t>
            </a:r>
            <a:r>
              <a:rPr lang="en-US" sz="2300" dirty="0" smtClean="0"/>
              <a:t>-</a:t>
            </a:r>
            <a:r>
              <a:rPr lang="sr-Latn-RS" sz="2300" dirty="0" smtClean="0"/>
              <a:t> sve što stigne od podataka na jedan od njegovih konektora (portova) prosledi </a:t>
            </a:r>
            <a:r>
              <a:rPr lang="sr-Latn-RS" sz="2300" b="1" u="sng" dirty="0" smtClean="0"/>
              <a:t>svima</a:t>
            </a:r>
            <a:r>
              <a:rPr lang="sr-Latn-RS" sz="2300" b="1" dirty="0" smtClean="0"/>
              <a:t> (</a:t>
            </a:r>
            <a:r>
              <a:rPr lang="sr-Latn-RS" sz="2300" dirty="0" smtClean="0"/>
              <a:t>samo pojačano i očišćeno od šumova).</a:t>
            </a:r>
            <a:endParaRPr lang="en-US" sz="2300" dirty="0" smtClean="0"/>
          </a:p>
          <a:p>
            <a:r>
              <a:rPr lang="en-US" sz="2300" dirty="0" err="1" smtClean="0"/>
              <a:t>Prakticno</a:t>
            </a:r>
            <a:r>
              <a:rPr lang="en-US" sz="2300" dirty="0" smtClean="0"/>
              <a:t> </a:t>
            </a:r>
            <a:r>
              <a:rPr lang="en-US" sz="2300" dirty="0" err="1" smtClean="0"/>
              <a:t>predstavljaju</a:t>
            </a:r>
            <a:r>
              <a:rPr lang="en-US" sz="2300" dirty="0" smtClean="0"/>
              <a:t> </a:t>
            </a:r>
            <a:r>
              <a:rPr lang="en-US" sz="2300" dirty="0" err="1" smtClean="0"/>
              <a:t>repetitor</a:t>
            </a:r>
            <a:r>
              <a:rPr lang="en-US" sz="2300" dirty="0" smtClean="0"/>
              <a:t> </a:t>
            </a:r>
            <a:r>
              <a:rPr lang="en-US" sz="2300" dirty="0" err="1" smtClean="0"/>
              <a:t>sa</a:t>
            </a:r>
            <a:r>
              <a:rPr lang="en-US" sz="2300" dirty="0" smtClean="0"/>
              <a:t> vise </a:t>
            </a:r>
            <a:r>
              <a:rPr lang="en-US" sz="2300" dirty="0" err="1" smtClean="0"/>
              <a:t>od</a:t>
            </a:r>
            <a:r>
              <a:rPr lang="en-US" sz="2300" dirty="0" smtClean="0"/>
              <a:t> </a:t>
            </a:r>
            <a:r>
              <a:rPr lang="en-US" sz="2300" dirty="0" err="1" smtClean="0"/>
              <a:t>dva</a:t>
            </a:r>
            <a:r>
              <a:rPr lang="en-US" sz="2300" dirty="0" smtClean="0"/>
              <a:t> </a:t>
            </a:r>
            <a:r>
              <a:rPr lang="en-US" sz="2300" dirty="0" err="1" smtClean="0"/>
              <a:t>porta</a:t>
            </a:r>
            <a:r>
              <a:rPr lang="en-US" sz="2300" dirty="0" smtClean="0"/>
              <a:t>(</a:t>
            </a:r>
            <a:r>
              <a:rPr lang="en-US" sz="2300" b="1" dirty="0" err="1" smtClean="0"/>
              <a:t>višeportni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ripiter</a:t>
            </a:r>
            <a:r>
              <a:rPr lang="en-US" sz="2300" b="1" dirty="0" smtClean="0"/>
              <a:t>)</a:t>
            </a:r>
            <a:endParaRPr lang="sr-Latn-RS" sz="2300" dirty="0" smtClean="0"/>
          </a:p>
        </p:txBody>
      </p:sp>
      <p:pic>
        <p:nvPicPr>
          <p:cNvPr id="5" name="Picture 4" descr="C:\Users\Mis\Desktop\hub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407193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pc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399519"/>
            <a:ext cx="4357686" cy="3458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29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2864"/>
          </a:xfrm>
        </p:spPr>
        <p:txBody>
          <a:bodyPr>
            <a:normAutofit/>
          </a:bodyPr>
          <a:lstStyle/>
          <a:p>
            <a:r>
              <a:rPr lang="sr-Latn-RS" dirty="0" smtClean="0"/>
              <a:t>Hab (Hub)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7929586" cy="5786454"/>
          </a:xfrm>
        </p:spPr>
        <p:txBody>
          <a:bodyPr>
            <a:normAutofit/>
          </a:bodyPr>
          <a:lstStyle/>
          <a:p>
            <a:r>
              <a:rPr lang="sr-Latn-RS" sz="2300" dirty="0" smtClean="0"/>
              <a:t>Najčešće se koriste habovi sa </a:t>
            </a:r>
            <a:r>
              <a:rPr lang="en-US" sz="2300" dirty="0" err="1" smtClean="0"/>
              <a:t>portovima</a:t>
            </a:r>
            <a:r>
              <a:rPr lang="en-US" sz="2300" dirty="0" smtClean="0"/>
              <a:t> </a:t>
            </a:r>
            <a:r>
              <a:rPr lang="sr-Latn-RS" sz="2300" dirty="0" smtClean="0"/>
              <a:t>za upredene parice, ali postoje i hibridni habovi koji povezuju više vrsta kablova. </a:t>
            </a:r>
            <a:endParaRPr lang="en-US" sz="2300" dirty="0" smtClean="0"/>
          </a:p>
          <a:p>
            <a:r>
              <a:rPr lang="sr-Latn-RS" sz="2300" dirty="0" smtClean="0"/>
              <a:t>Broj portova koje hab ima je uglavnom od 8 do 48.</a:t>
            </a:r>
            <a:endParaRPr lang="en-US" sz="2300" dirty="0" smtClean="0"/>
          </a:p>
          <a:p>
            <a:r>
              <a:rPr lang="en-US" sz="2300" dirty="0" err="1" smtClean="0"/>
              <a:t>Obicno</a:t>
            </a:r>
            <a:r>
              <a:rPr lang="en-US" sz="2300" dirty="0" smtClean="0"/>
              <a:t> </a:t>
            </a:r>
            <a:r>
              <a:rPr lang="en-US" sz="2300" dirty="0" err="1" smtClean="0"/>
              <a:t>koristi</a:t>
            </a:r>
            <a:r>
              <a:rPr lang="en-US" sz="2300" dirty="0" smtClean="0"/>
              <a:t> RJ-45 </a:t>
            </a:r>
            <a:r>
              <a:rPr lang="en-US" sz="2300" dirty="0" err="1" smtClean="0"/>
              <a:t>konektore</a:t>
            </a:r>
            <a:r>
              <a:rPr lang="en-US" sz="2300" dirty="0" smtClean="0"/>
              <a:t>.</a:t>
            </a:r>
          </a:p>
          <a:p>
            <a:endParaRPr 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2905" y="4214818"/>
            <a:ext cx="4601095" cy="264318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/>
          <a:srcRect l="27374" t="32609" r="43543" b="48617"/>
          <a:stretch/>
        </p:blipFill>
        <p:spPr bwMode="auto">
          <a:xfrm>
            <a:off x="0" y="4929198"/>
            <a:ext cx="4114800" cy="157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6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</p:spPr>
        <p:txBody>
          <a:bodyPr>
            <a:normAutofit/>
          </a:bodyPr>
          <a:lstStyle/>
          <a:p>
            <a:r>
              <a:rPr lang="sr-Latn-RS" dirty="0" smtClean="0"/>
              <a:t>Hab (Hub)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8215338" cy="6072206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Hub</a:t>
            </a:r>
            <a:r>
              <a:rPr lang="en-US" sz="2200" dirty="0" smtClean="0"/>
              <a:t> </a:t>
            </a:r>
            <a:r>
              <a:rPr lang="en-US" sz="2200" i="1" dirty="0" smtClean="0"/>
              <a:t> </a:t>
            </a:r>
            <a:r>
              <a:rPr lang="en-US" sz="2200" dirty="0" err="1" smtClean="0"/>
              <a:t>rešava</a:t>
            </a:r>
            <a:r>
              <a:rPr lang="en-US" sz="2200" dirty="0" smtClean="0"/>
              <a:t> problem </a:t>
            </a:r>
            <a:r>
              <a:rPr lang="en-US" sz="2200" dirty="0" err="1" smtClean="0"/>
              <a:t>povezivanja</a:t>
            </a:r>
            <a:r>
              <a:rPr lang="en-US" sz="2200" dirty="0" smtClean="0"/>
              <a:t> </a:t>
            </a:r>
            <a:r>
              <a:rPr lang="en-US" sz="2200" dirty="0" err="1" smtClean="0"/>
              <a:t>računara</a:t>
            </a:r>
            <a:r>
              <a:rPr lang="en-US" sz="2200" dirty="0" smtClean="0"/>
              <a:t>, </a:t>
            </a:r>
            <a:r>
              <a:rPr lang="en-US" sz="2200" dirty="0" err="1" smtClean="0"/>
              <a:t>ali</a:t>
            </a:r>
            <a:r>
              <a:rPr lang="en-US" sz="2200" dirty="0" smtClean="0"/>
              <a:t> </a:t>
            </a:r>
            <a:r>
              <a:rPr lang="en-US" sz="2200" dirty="0" err="1" smtClean="0"/>
              <a:t>ima</a:t>
            </a:r>
            <a:r>
              <a:rPr lang="en-US" sz="2200" dirty="0" smtClean="0"/>
              <a:t> problem </a:t>
            </a:r>
            <a:r>
              <a:rPr lang="en-US" sz="2200" u="sng" dirty="0" err="1" smtClean="0"/>
              <a:t>deljenja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propusnog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opsega</a:t>
            </a:r>
            <a:r>
              <a:rPr lang="en-US" sz="2200" dirty="0" smtClean="0"/>
              <a:t>. </a:t>
            </a:r>
            <a:r>
              <a:rPr lang="en-US" sz="2200" dirty="0" err="1" smtClean="0"/>
              <a:t>Što</a:t>
            </a:r>
            <a:r>
              <a:rPr lang="en-US" sz="2200" dirty="0" smtClean="0"/>
              <a:t> je </a:t>
            </a:r>
            <a:r>
              <a:rPr lang="en-US" sz="2200" dirty="0" err="1" smtClean="0"/>
              <a:t>više</a:t>
            </a:r>
            <a:r>
              <a:rPr lang="en-US" sz="2200" dirty="0" smtClean="0"/>
              <a:t> </a:t>
            </a:r>
            <a:r>
              <a:rPr lang="en-US" sz="2200" dirty="0" err="1" smtClean="0"/>
              <a:t>računara</a:t>
            </a:r>
            <a:r>
              <a:rPr lang="en-US" sz="2200" dirty="0" smtClean="0"/>
              <a:t> </a:t>
            </a:r>
            <a:r>
              <a:rPr lang="en-US" sz="2200" dirty="0" err="1" smtClean="0"/>
              <a:t>povezano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 </a:t>
            </a:r>
            <a:r>
              <a:rPr lang="en-US" sz="2200" i="1" dirty="0" smtClean="0"/>
              <a:t>hub</a:t>
            </a:r>
            <a:r>
              <a:rPr lang="en-US" sz="2200" dirty="0" smtClean="0"/>
              <a:t>, to je </a:t>
            </a:r>
            <a:r>
              <a:rPr lang="en-US" sz="2200" dirty="0" err="1" smtClean="0"/>
              <a:t>mreža</a:t>
            </a:r>
            <a:r>
              <a:rPr lang="en-US" sz="2200" dirty="0" smtClean="0"/>
              <a:t> </a:t>
            </a:r>
            <a:r>
              <a:rPr lang="en-US" sz="2200" dirty="0" err="1" smtClean="0"/>
              <a:t>sporija</a:t>
            </a:r>
            <a:r>
              <a:rPr lang="en-US" sz="2200" dirty="0" smtClean="0"/>
              <a:t>. </a:t>
            </a:r>
          </a:p>
          <a:p>
            <a:r>
              <a:rPr lang="en-US" sz="2200" dirty="0" err="1" smtClean="0"/>
              <a:t>Dodavanjem</a:t>
            </a:r>
            <a:r>
              <a:rPr lang="en-US" sz="2200" dirty="0" smtClean="0"/>
              <a:t> </a:t>
            </a:r>
            <a:r>
              <a:rPr lang="en-US" sz="2200" dirty="0" err="1" smtClean="0"/>
              <a:t>racunara</a:t>
            </a:r>
            <a:r>
              <a:rPr lang="en-US" sz="2200" dirty="0" smtClean="0"/>
              <a:t> </a:t>
            </a:r>
            <a:r>
              <a:rPr lang="en-US" sz="2200" dirty="0" err="1" smtClean="0"/>
              <a:t>povecava</a:t>
            </a:r>
            <a:r>
              <a:rPr lang="en-US" sz="2200" dirty="0" smtClean="0"/>
              <a:t> se </a:t>
            </a:r>
            <a:r>
              <a:rPr lang="en-US" sz="2200" dirty="0" err="1" smtClean="0"/>
              <a:t>opterecenje</a:t>
            </a:r>
            <a:r>
              <a:rPr lang="en-US" sz="2200" dirty="0" smtClean="0"/>
              <a:t> </a:t>
            </a:r>
            <a:r>
              <a:rPr lang="en-US" sz="2200" dirty="0" err="1" smtClean="0"/>
              <a:t>segmenta</a:t>
            </a:r>
            <a:r>
              <a:rPr lang="en-US" sz="2200" dirty="0" smtClean="0"/>
              <a:t> </a:t>
            </a:r>
            <a:r>
              <a:rPr lang="en-US" sz="2200" dirty="0" err="1" smtClean="0"/>
              <a:t>mreze</a:t>
            </a:r>
            <a:r>
              <a:rPr lang="en-US" sz="2200" dirty="0" smtClean="0"/>
              <a:t>(</a:t>
            </a:r>
            <a:r>
              <a:rPr lang="en-US" sz="2200" dirty="0" err="1" smtClean="0"/>
              <a:t>tada</a:t>
            </a:r>
            <a:r>
              <a:rPr lang="en-US" sz="2200" dirty="0" smtClean="0"/>
              <a:t> se </a:t>
            </a:r>
            <a:r>
              <a:rPr lang="en-US" sz="2200" dirty="0" err="1" smtClean="0"/>
              <a:t>vrsi</a:t>
            </a:r>
            <a:r>
              <a:rPr lang="en-US" sz="2200" dirty="0" smtClean="0"/>
              <a:t> </a:t>
            </a:r>
            <a:r>
              <a:rPr lang="en-US" sz="2200" dirty="0" err="1" smtClean="0"/>
              <a:t>povezivanje</a:t>
            </a:r>
            <a:r>
              <a:rPr lang="en-US" sz="2200" dirty="0" smtClean="0"/>
              <a:t> </a:t>
            </a:r>
            <a:r>
              <a:rPr lang="en-US" sz="2200" b="1" dirty="0" smtClean="0"/>
              <a:t>vise </a:t>
            </a:r>
            <a:r>
              <a:rPr lang="en-US" sz="2200" b="1" dirty="0" err="1" smtClean="0"/>
              <a:t>habova</a:t>
            </a:r>
            <a:r>
              <a:rPr lang="en-US" sz="2200" dirty="0" smtClean="0"/>
              <a:t>)</a:t>
            </a:r>
          </a:p>
          <a:p>
            <a:r>
              <a:rPr lang="en-US" sz="2200" dirty="0" err="1" smtClean="0"/>
              <a:t>Omogucava</a:t>
            </a:r>
            <a:r>
              <a:rPr lang="en-US" sz="2200" dirty="0" smtClean="0"/>
              <a:t> </a:t>
            </a:r>
            <a:r>
              <a:rPr lang="en-US" sz="2200" dirty="0" err="1" smtClean="0"/>
              <a:t>povezivanje</a:t>
            </a:r>
            <a:r>
              <a:rPr lang="en-US" sz="2200" dirty="0" smtClean="0"/>
              <a:t> vise LAN </a:t>
            </a:r>
            <a:r>
              <a:rPr lang="en-US" sz="2200" dirty="0" err="1" smtClean="0"/>
              <a:t>segmenata</a:t>
            </a:r>
            <a:r>
              <a:rPr lang="en-US" sz="2200" dirty="0" smtClean="0"/>
              <a:t> </a:t>
            </a:r>
            <a:r>
              <a:rPr lang="en-US" sz="2200" dirty="0" err="1" smtClean="0"/>
              <a:t>mreze</a:t>
            </a:r>
            <a:r>
              <a:rPr lang="en-US" sz="2200" dirty="0" smtClean="0"/>
              <a:t> u </a:t>
            </a:r>
            <a:r>
              <a:rPr lang="en-US" sz="2200" dirty="0" err="1" smtClean="0"/>
              <a:t>jedan</a:t>
            </a:r>
            <a:r>
              <a:rPr lang="en-US" sz="2200" dirty="0" smtClean="0"/>
              <a:t> segment(</a:t>
            </a:r>
            <a:r>
              <a:rPr lang="en-US" sz="2200" dirty="0" err="1" smtClean="0"/>
              <a:t>ista</a:t>
            </a:r>
            <a:r>
              <a:rPr lang="en-US" sz="2200" dirty="0" smtClean="0"/>
              <a:t> LAN)</a:t>
            </a:r>
          </a:p>
          <a:p>
            <a:r>
              <a:rPr lang="sr-Latn-RS" sz="2200" dirty="0" smtClean="0"/>
              <a:t>U </a:t>
            </a:r>
            <a:r>
              <a:rPr lang="sr-Latn-RS" sz="2200" dirty="0"/>
              <a:t>danačnjim uslovima je cena haba i sviča skoro ista tako da je bolje ulagati u svičeve kao centralne mrežne uređaje jer poseduju napredniju tehnologiju. </a:t>
            </a:r>
          </a:p>
          <a:p>
            <a:endParaRPr lang="sr-Latn-RS" dirty="0" smtClean="0"/>
          </a:p>
        </p:txBody>
      </p:sp>
      <p:pic>
        <p:nvPicPr>
          <p:cNvPr id="2050" name="Picture 2" descr="C:\Users\pc\Desktop\Sniffing-on-a-hub-network-provides-a-limitless-visibility-window-The-advantage-of-a.png"/>
          <p:cNvPicPr>
            <a:picLocks noChangeAspect="1" noChangeArrowheads="1"/>
          </p:cNvPicPr>
          <p:nvPr/>
        </p:nvPicPr>
        <p:blipFill>
          <a:blip r:embed="rId2"/>
          <a:srcRect l="10204" t="5145" r="12244"/>
          <a:stretch>
            <a:fillRect/>
          </a:stretch>
        </p:blipFill>
        <p:spPr bwMode="auto">
          <a:xfrm>
            <a:off x="6072198" y="4190410"/>
            <a:ext cx="3071802" cy="266759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229357"/>
            <a:ext cx="3630443" cy="16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80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Mrežni most (Bridge)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480"/>
            <a:ext cx="8143900" cy="5643602"/>
          </a:xfrm>
        </p:spPr>
        <p:txBody>
          <a:bodyPr>
            <a:normAutofit/>
          </a:bodyPr>
          <a:lstStyle/>
          <a:p>
            <a:r>
              <a:rPr lang="sr-Latn-RS" sz="2300" dirty="0" smtClean="0"/>
              <a:t>Svaki mrežni medijum (kabl) ima dozvoljeni propusni opseg. Ako LAN mreža počne značajno da raste dolazimo do situacije da mrežni saobraćaj prevazilazi dozvoljeni opse</a:t>
            </a:r>
            <a:r>
              <a:rPr lang="en-US" sz="2300" dirty="0" smtClean="0"/>
              <a:t>g.</a:t>
            </a:r>
          </a:p>
          <a:p>
            <a:r>
              <a:rPr lang="en-US" sz="2300" dirty="0" smtClean="0"/>
              <a:t>T</a:t>
            </a:r>
            <a:r>
              <a:rPr lang="sr-Latn-RS" sz="2300" dirty="0" smtClean="0"/>
              <a:t>ada je najbolje mrežu podeliti na dve ili više grupa</a:t>
            </a:r>
            <a:r>
              <a:rPr lang="en-US" sz="2300" dirty="0" smtClean="0"/>
              <a:t>(</a:t>
            </a:r>
            <a:r>
              <a:rPr lang="en-US" sz="2300" dirty="0" err="1" smtClean="0">
                <a:solidFill>
                  <a:srgbClr val="FF0000"/>
                </a:solidFill>
              </a:rPr>
              <a:t>segmenti</a:t>
            </a:r>
            <a:r>
              <a:rPr lang="en-US" sz="2300" dirty="0" smtClean="0">
                <a:solidFill>
                  <a:srgbClr val="FF0000"/>
                </a:solidFill>
              </a:rPr>
              <a:t>)</a:t>
            </a:r>
            <a:r>
              <a:rPr lang="sr-Latn-RS" sz="2300" dirty="0" smtClean="0"/>
              <a:t>vodeći računa po mogućstvu da uređaji koji više komuniciraju budu u istom segmentu.</a:t>
            </a:r>
            <a:endParaRPr lang="en-US" sz="2300" dirty="0" smtClean="0"/>
          </a:p>
          <a:p>
            <a:r>
              <a:rPr lang="en-US" sz="2300" dirty="0" err="1" smtClean="0"/>
              <a:t>Mogucnosti</a:t>
            </a:r>
            <a:r>
              <a:rPr lang="en-US" sz="2300" dirty="0" smtClean="0"/>
              <a:t> </a:t>
            </a:r>
            <a:r>
              <a:rPr lang="en-US" sz="2300" dirty="0" err="1" smtClean="0"/>
              <a:t>haba</a:t>
            </a:r>
            <a:r>
              <a:rPr lang="en-US" sz="2300" dirty="0" smtClean="0"/>
              <a:t> </a:t>
            </a:r>
            <a:r>
              <a:rPr lang="en-US" sz="2300" dirty="0" err="1" smtClean="0"/>
              <a:t>su</a:t>
            </a:r>
            <a:r>
              <a:rPr lang="en-US" sz="2300" dirty="0" smtClean="0"/>
              <a:t> </a:t>
            </a:r>
            <a:r>
              <a:rPr lang="en-US" sz="2300" dirty="0" err="1" smtClean="0"/>
              <a:t>ogranicene</a:t>
            </a:r>
            <a:r>
              <a:rPr lang="en-US" sz="2300" dirty="0" smtClean="0"/>
              <a:t>(</a:t>
            </a:r>
            <a:r>
              <a:rPr lang="en-US" sz="2300" dirty="0" err="1" smtClean="0"/>
              <a:t>veza</a:t>
            </a:r>
            <a:r>
              <a:rPr lang="en-US" sz="2300" dirty="0" smtClean="0"/>
              <a:t> hub </a:t>
            </a:r>
            <a:r>
              <a:rPr lang="en-US" sz="2300" dirty="0" err="1" smtClean="0"/>
              <a:t>na</a:t>
            </a:r>
            <a:r>
              <a:rPr lang="en-US" sz="2300" dirty="0" smtClean="0"/>
              <a:t> hub)pa se </a:t>
            </a:r>
            <a:r>
              <a:rPr lang="en-US" sz="2300" dirty="0" err="1" smtClean="0"/>
              <a:t>za</a:t>
            </a:r>
            <a:r>
              <a:rPr lang="en-US" sz="2300" dirty="0" smtClean="0"/>
              <a:t> </a:t>
            </a:r>
            <a:r>
              <a:rPr lang="en-US" sz="2300" dirty="0" err="1" smtClean="0"/>
              <a:t>ove</a:t>
            </a:r>
            <a:r>
              <a:rPr lang="en-US" sz="2300" dirty="0" smtClean="0"/>
              <a:t> </a:t>
            </a:r>
            <a:r>
              <a:rPr lang="en-US" sz="2300" dirty="0" err="1" smtClean="0"/>
              <a:t>svrhe</a:t>
            </a:r>
            <a:r>
              <a:rPr lang="en-US" sz="2300" dirty="0" smtClean="0"/>
              <a:t> </a:t>
            </a:r>
            <a:r>
              <a:rPr lang="en-US" sz="2300" dirty="0" err="1" smtClean="0"/>
              <a:t>koristi</a:t>
            </a:r>
            <a:r>
              <a:rPr lang="en-US" sz="2300" dirty="0" smtClean="0"/>
              <a:t> </a:t>
            </a:r>
            <a:r>
              <a:rPr lang="en-US" sz="2300" dirty="0" err="1" smtClean="0"/>
              <a:t>mrezni</a:t>
            </a:r>
            <a:r>
              <a:rPr lang="en-US" sz="2300" dirty="0" smtClean="0"/>
              <a:t> most.</a:t>
            </a:r>
          </a:p>
          <a:p>
            <a:endParaRPr lang="sr-Latn-RS" dirty="0" smtClean="0"/>
          </a:p>
        </p:txBody>
      </p:sp>
      <p:pic>
        <p:nvPicPr>
          <p:cNvPr id="2050" name="Picture 2" descr="C:\Users\pc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62"/>
            <a:ext cx="4714876" cy="2357438"/>
          </a:xfrm>
          <a:prstGeom prst="rect">
            <a:avLst/>
          </a:prstGeom>
          <a:noFill/>
        </p:spPr>
      </p:pic>
      <p:pic>
        <p:nvPicPr>
          <p:cNvPr id="2051" name="Picture 3" descr="C:\Users\pc\Desktop\network-bridge-500x500.jpg"/>
          <p:cNvPicPr>
            <a:picLocks noChangeAspect="1" noChangeArrowheads="1"/>
          </p:cNvPicPr>
          <p:nvPr/>
        </p:nvPicPr>
        <p:blipFill>
          <a:blip r:embed="rId3"/>
          <a:srcRect t="31250" b="28125"/>
          <a:stretch>
            <a:fillRect/>
          </a:stretch>
        </p:blipFill>
        <p:spPr bwMode="auto">
          <a:xfrm>
            <a:off x="4572000" y="5000612"/>
            <a:ext cx="4572000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72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4372</TotalTime>
  <Words>1479</Words>
  <Application>Microsoft Office PowerPoint</Application>
  <PresentationFormat>On-screen Show (4:3)</PresentationFormat>
  <Paragraphs>154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Opulent</vt:lpstr>
      <vt:lpstr>Uredjaji u racunarskoj mrezi</vt:lpstr>
      <vt:lpstr>Mrežni uređaji</vt:lpstr>
      <vt:lpstr>Ripiter (Repeater)</vt:lpstr>
      <vt:lpstr>Ripiter (Repeater)</vt:lpstr>
      <vt:lpstr>Ripiter (Repeater)</vt:lpstr>
      <vt:lpstr>Hab (Hub)</vt:lpstr>
      <vt:lpstr>Hab (Hub)</vt:lpstr>
      <vt:lpstr>Hab (Hub)</vt:lpstr>
      <vt:lpstr>Mrežni most (Bridge)</vt:lpstr>
      <vt:lpstr>Mrežni most (Bridge)</vt:lpstr>
      <vt:lpstr>MAC adresa</vt:lpstr>
      <vt:lpstr>IP adresa</vt:lpstr>
      <vt:lpstr>Bridge- Mrežni most </vt:lpstr>
      <vt:lpstr>Svič (Switch)</vt:lpstr>
      <vt:lpstr>Switch</vt:lpstr>
      <vt:lpstr>Switch</vt:lpstr>
      <vt:lpstr>Ruter (Router)</vt:lpstr>
      <vt:lpstr>Ruter (Router)</vt:lpstr>
      <vt:lpstr>Ruter (Router)</vt:lpstr>
      <vt:lpstr>Ruter (Router)</vt:lpstr>
      <vt:lpstr>Ruter (Router)</vt:lpstr>
      <vt:lpstr>Ruter</vt:lpstr>
      <vt:lpstr>Bezicni ruter</vt:lpstr>
      <vt:lpstr>Mrežni prolaz (Gateway)</vt:lpstr>
      <vt:lpstr>Mrežni prolaz (Gateway)</vt:lpstr>
      <vt:lpstr>Mrežni prolaz (Gateway)</vt:lpstr>
      <vt:lpstr>Gateway</vt:lpstr>
      <vt:lpstr>Podesavanja</vt:lpstr>
      <vt:lpstr>Firewall</vt:lpstr>
      <vt:lpstr>Firewall</vt:lpstr>
      <vt:lpstr>Proxy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dizajn</dc:title>
  <dc:creator>Jelena</dc:creator>
  <cp:lastModifiedBy>pc</cp:lastModifiedBy>
  <cp:revision>348</cp:revision>
  <dcterms:created xsi:type="dcterms:W3CDTF">2013-09-10T15:42:32Z</dcterms:created>
  <dcterms:modified xsi:type="dcterms:W3CDTF">2020-05-01T11:40:21Z</dcterms:modified>
</cp:coreProperties>
</file>